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2" r:id="rId6"/>
    <p:sldId id="261" r:id="rId7"/>
    <p:sldId id="283" r:id="rId8"/>
    <p:sldId id="29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9" r:id="rId22"/>
    <p:sldId id="280" r:id="rId23"/>
    <p:sldId id="281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805" autoAdjust="0"/>
  </p:normalViewPr>
  <p:slideViewPr>
    <p:cSldViewPr>
      <p:cViewPr varScale="1">
        <p:scale>
          <a:sx n="75" d="100"/>
          <a:sy n="75" d="100"/>
        </p:scale>
        <p:origin x="-8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78BD7-C4FF-466D-9D22-BFC6024FE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F189B-2CE0-4B10-9E6D-0371CA8E5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4D39E-6E0B-42AF-ADAE-2198B4233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952F4-1E2F-483E-91F4-E4E7D958B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76798-7D4F-4755-9DAA-7227692E1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4B9E1-394F-40A6-900B-7665F9055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2AFB-0741-4ADE-A2D7-8D6C7C869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9861A-7CB5-4127-A820-2B122966F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9FA9-E76E-4262-ABD7-198FBFB03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9A8F-DB94-4179-B17E-DC60E7475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F3771-B93A-4AE0-937F-BD728790A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E23FDBC-CC68-45FC-B2D9-08052E128D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5800" y="2438400"/>
            <a:ext cx="78867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Elements and Principles of Art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33400" y="5334000"/>
            <a:ext cx="8220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Including Media and Processes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038600" y="838200"/>
            <a:ext cx="942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</a:t>
            </a:r>
          </a:p>
        </p:txBody>
      </p:sp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i="1">
                <a:solidFill>
                  <a:schemeClr val="bg1"/>
                </a:solidFill>
              </a:rPr>
              <a:t>Lines</a:t>
            </a:r>
            <a:r>
              <a:rPr lang="en-US" sz="2800">
                <a:solidFill>
                  <a:schemeClr val="bg1"/>
                </a:solidFill>
              </a:rPr>
              <a:t> formed by wires:		     Edges of buildings: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				   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				         And winding roads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0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The manufactured world provides examples too</a:t>
            </a:r>
          </a:p>
        </p:txBody>
      </p:sp>
      <p:pic>
        <p:nvPicPr>
          <p:cNvPr id="10245" name="Picture 5" descr="birds_on_wires_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276600" cy="2184400"/>
          </a:xfrm>
          <a:prstGeom prst="rect">
            <a:avLst/>
          </a:prstGeom>
          <a:noFill/>
        </p:spPr>
      </p:pic>
      <p:pic>
        <p:nvPicPr>
          <p:cNvPr id="10246" name="Picture 6" descr="perspectiv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502025" cy="2714625"/>
          </a:xfrm>
          <a:prstGeom prst="rect">
            <a:avLst/>
          </a:prstGeom>
          <a:noFill/>
        </p:spPr>
      </p:pic>
      <p:pic>
        <p:nvPicPr>
          <p:cNvPr id="10247" name="Picture 7" descr="san_gotthard_p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291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As you have seen, </a:t>
            </a:r>
            <a:r>
              <a:rPr lang="en-US" i="1">
                <a:solidFill>
                  <a:schemeClr val="bg1"/>
                </a:solidFill>
              </a:rPr>
              <a:t>lines</a:t>
            </a:r>
            <a:r>
              <a:rPr lang="en-US">
                <a:solidFill>
                  <a:schemeClr val="bg1"/>
                </a:solidFill>
              </a:rPr>
              <a:t> can have many </a:t>
            </a:r>
            <a:r>
              <a:rPr lang="en-US" i="1" u="sng">
                <a:solidFill>
                  <a:schemeClr val="bg1"/>
                </a:solidFill>
              </a:rPr>
              <a:t>qualities: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They can be: </a:t>
            </a:r>
            <a:r>
              <a:rPr lang="en-US" sz="2400" i="1">
                <a:solidFill>
                  <a:schemeClr val="bg1"/>
                </a:solidFill>
              </a:rPr>
              <a:t>curved                              </a:t>
            </a:r>
            <a:r>
              <a:rPr lang="en-US" sz="2400">
                <a:solidFill>
                  <a:schemeClr val="bg1"/>
                </a:solidFill>
              </a:rPr>
              <a:t>or</a:t>
            </a:r>
            <a:r>
              <a:rPr lang="en-US" sz="2400" i="1">
                <a:solidFill>
                  <a:schemeClr val="bg1"/>
                </a:solidFill>
              </a:rPr>
              <a:t>  straight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>
                <a:solidFill>
                  <a:schemeClr val="bg1"/>
                </a:solidFill>
              </a:rPr>
              <a:t>Vertical		horizontal		diagonal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>
                <a:solidFill>
                  <a:schemeClr val="bg1"/>
                </a:solidFill>
              </a:rPr>
              <a:t>Thick	     </a:t>
            </a:r>
            <a:r>
              <a:rPr lang="en-US" sz="2400">
                <a:solidFill>
                  <a:schemeClr val="bg1"/>
                </a:solidFill>
              </a:rPr>
              <a:t>or</a:t>
            </a:r>
            <a:r>
              <a:rPr lang="en-US" sz="2400" i="1">
                <a:solidFill>
                  <a:schemeClr val="bg1"/>
                </a:solidFill>
              </a:rPr>
              <a:t>	    thin		smooth	     </a:t>
            </a:r>
            <a:r>
              <a:rPr lang="en-US" sz="2400">
                <a:solidFill>
                  <a:schemeClr val="bg1"/>
                </a:solidFill>
              </a:rPr>
              <a:t>or	</a:t>
            </a:r>
            <a:r>
              <a:rPr lang="en-US" sz="2400" i="1">
                <a:solidFill>
                  <a:schemeClr val="bg1"/>
                </a:solidFill>
              </a:rPr>
              <a:t>rough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>
                <a:solidFill>
                  <a:schemeClr val="bg1"/>
                </a:solidFill>
              </a:rPr>
              <a:t>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>
                <a:solidFill>
                  <a:schemeClr val="bg1"/>
                </a:solidFill>
              </a:rPr>
              <a:t>Light	</a:t>
            </a:r>
            <a:r>
              <a:rPr lang="en-US" sz="2400">
                <a:solidFill>
                  <a:schemeClr val="bg1"/>
                </a:solidFill>
              </a:rPr>
              <a:t>or</a:t>
            </a:r>
            <a:r>
              <a:rPr lang="en-US" sz="2400" i="1">
                <a:solidFill>
                  <a:schemeClr val="bg1"/>
                </a:solidFill>
              </a:rPr>
              <a:t>	dark		</a:t>
            </a:r>
            <a:r>
              <a:rPr lang="en-US" sz="2400">
                <a:solidFill>
                  <a:schemeClr val="bg1"/>
                </a:solidFill>
              </a:rPr>
              <a:t>and </a:t>
            </a:r>
            <a:r>
              <a:rPr lang="en-US" sz="2400" i="1">
                <a:solidFill>
                  <a:schemeClr val="bg1"/>
                </a:solidFill>
              </a:rPr>
              <a:t>      continuous   </a:t>
            </a:r>
            <a:r>
              <a:rPr lang="en-US" sz="2400">
                <a:solidFill>
                  <a:schemeClr val="bg1"/>
                </a:solidFill>
              </a:rPr>
              <a:t>or</a:t>
            </a:r>
            <a:r>
              <a:rPr lang="en-US" sz="2400" i="1">
                <a:solidFill>
                  <a:schemeClr val="bg1"/>
                </a:solidFill>
              </a:rPr>
              <a:t>   broken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 In artworks, </a:t>
            </a:r>
            <a:r>
              <a:rPr lang="en-US" sz="2000" i="1">
                <a:solidFill>
                  <a:schemeClr val="bg1"/>
                </a:solidFill>
              </a:rPr>
              <a:t>straight lines</a:t>
            </a:r>
            <a:r>
              <a:rPr lang="en-US" sz="2000">
                <a:solidFill>
                  <a:schemeClr val="bg1"/>
                </a:solidFill>
              </a:rPr>
              <a:t> generally suggest directness or clarity while </a:t>
            </a:r>
            <a:r>
              <a:rPr lang="en-US" sz="2000" i="1">
                <a:solidFill>
                  <a:schemeClr val="bg1"/>
                </a:solidFill>
              </a:rPr>
              <a:t>curving lines</a:t>
            </a:r>
            <a:r>
              <a:rPr lang="en-US" sz="2000">
                <a:solidFill>
                  <a:schemeClr val="bg1"/>
                </a:solidFill>
              </a:rPr>
              <a:t> imply gentleness or movement. </a:t>
            </a:r>
            <a:r>
              <a:rPr lang="en-US" sz="2000" i="1">
                <a:solidFill>
                  <a:schemeClr val="bg1"/>
                </a:solidFill>
              </a:rPr>
              <a:t>Vertical lines</a:t>
            </a:r>
            <a:r>
              <a:rPr lang="en-US" sz="2000">
                <a:solidFill>
                  <a:schemeClr val="bg1"/>
                </a:solidFill>
              </a:rPr>
              <a:t> can give an artwork strength while </a:t>
            </a:r>
            <a:r>
              <a:rPr lang="en-US" sz="2000" i="1">
                <a:solidFill>
                  <a:schemeClr val="bg1"/>
                </a:solidFill>
              </a:rPr>
              <a:t>horizontal lines</a:t>
            </a:r>
            <a:r>
              <a:rPr lang="en-US" sz="2000">
                <a:solidFill>
                  <a:schemeClr val="bg1"/>
                </a:solidFill>
              </a:rPr>
              <a:t> convey calmness and tranquility. </a:t>
            </a:r>
            <a:r>
              <a:rPr lang="en-US" sz="2000" i="1">
                <a:solidFill>
                  <a:schemeClr val="bg1"/>
                </a:solidFill>
              </a:rPr>
              <a:t>Diagonal lines</a:t>
            </a:r>
            <a:r>
              <a:rPr lang="en-US" sz="2000">
                <a:solidFill>
                  <a:schemeClr val="bg1"/>
                </a:solidFill>
              </a:rPr>
              <a:t> convey action and energy—think of a lightening bolt or a falling tree. Very </a:t>
            </a:r>
            <a:r>
              <a:rPr lang="en-US" sz="2000" i="1">
                <a:solidFill>
                  <a:schemeClr val="bg1"/>
                </a:solidFill>
              </a:rPr>
              <a:t>thick lines</a:t>
            </a:r>
            <a:r>
              <a:rPr lang="en-US" sz="2000">
                <a:solidFill>
                  <a:schemeClr val="bg1"/>
                </a:solidFill>
              </a:rPr>
              <a:t> appear strong while a </a:t>
            </a:r>
            <a:r>
              <a:rPr lang="en-US" sz="2000" i="1">
                <a:solidFill>
                  <a:schemeClr val="bg1"/>
                </a:solidFill>
              </a:rPr>
              <a:t>thin line</a:t>
            </a:r>
            <a:r>
              <a:rPr lang="en-US" sz="2000">
                <a:solidFill>
                  <a:schemeClr val="bg1"/>
                </a:solidFill>
              </a:rPr>
              <a:t> appears weak or delicate. </a:t>
            </a:r>
            <a:r>
              <a:rPr lang="en-US" sz="2000" i="1">
                <a:solidFill>
                  <a:schemeClr val="bg1"/>
                </a:solidFill>
              </a:rPr>
              <a:t>Fuzzy lines</a:t>
            </a:r>
            <a:r>
              <a:rPr lang="en-US" sz="2000">
                <a:solidFill>
                  <a:schemeClr val="bg1"/>
                </a:solidFill>
              </a:rPr>
              <a:t> imply softness while </a:t>
            </a:r>
            <a:r>
              <a:rPr lang="en-US" sz="2000" i="1">
                <a:solidFill>
                  <a:schemeClr val="bg1"/>
                </a:solidFill>
              </a:rPr>
              <a:t>smooth lines</a:t>
            </a:r>
            <a:r>
              <a:rPr lang="en-US" sz="2000">
                <a:solidFill>
                  <a:schemeClr val="bg1"/>
                </a:solidFill>
              </a:rPr>
              <a:t> imply harder surfaces.  </a:t>
            </a:r>
            <a:r>
              <a:rPr lang="en-US" sz="2000" i="1">
                <a:solidFill>
                  <a:schemeClr val="bg1"/>
                </a:solidFill>
              </a:rPr>
              <a:t>Repeated lines</a:t>
            </a:r>
            <a:r>
              <a:rPr lang="en-US" sz="2000">
                <a:solidFill>
                  <a:schemeClr val="bg1"/>
                </a:solidFill>
              </a:rPr>
              <a:t> can create </a:t>
            </a:r>
            <a:r>
              <a:rPr lang="en-US" sz="2000" i="1">
                <a:solidFill>
                  <a:schemeClr val="bg1"/>
                </a:solidFill>
              </a:rPr>
              <a:t>patterns, textures</a:t>
            </a:r>
            <a:r>
              <a:rPr lang="en-US" sz="2000">
                <a:solidFill>
                  <a:schemeClr val="bg1"/>
                </a:solidFill>
              </a:rPr>
              <a:t> and even </a:t>
            </a:r>
            <a:r>
              <a:rPr lang="en-US" sz="2000" i="1">
                <a:solidFill>
                  <a:schemeClr val="bg1"/>
                </a:solidFill>
              </a:rPr>
              <a:t>rhythms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1270" name="AutoShape 6"/>
          <p:cNvCxnSpPr>
            <a:cxnSpLocks noChangeShapeType="1"/>
            <a:stCxn id="11267" idx="3"/>
            <a:endCxn id="11267" idx="3"/>
          </p:cNvCxnSpPr>
          <p:nvPr/>
        </p:nvCxnSpPr>
        <p:spPr bwMode="auto">
          <a:xfrm>
            <a:off x="9144000" y="3429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" name="AutoShape 7"/>
          <p:cNvCxnSpPr>
            <a:cxnSpLocks noChangeShapeType="1"/>
            <a:stCxn id="11267" idx="3"/>
            <a:endCxn id="11267" idx="3"/>
          </p:cNvCxnSpPr>
          <p:nvPr/>
        </p:nvCxnSpPr>
        <p:spPr bwMode="auto">
          <a:xfrm>
            <a:off x="9144000" y="3429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7162800" y="838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5200" y="762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239000" y="838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7315200" y="83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400800" y="1066800"/>
            <a:ext cx="1219200" cy="0"/>
          </a:xfrm>
          <a:prstGeom prst="line">
            <a:avLst/>
          </a:prstGeom>
          <a:noFill/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2590800" y="838200"/>
            <a:ext cx="1371600" cy="4318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92" y="216"/>
              </a:cxn>
              <a:cxn ang="0">
                <a:pos x="384" y="168"/>
              </a:cxn>
              <a:cxn ang="0">
                <a:pos x="480" y="24"/>
              </a:cxn>
              <a:cxn ang="0">
                <a:pos x="624" y="24"/>
              </a:cxn>
              <a:cxn ang="0">
                <a:pos x="624" y="120"/>
              </a:cxn>
              <a:cxn ang="0">
                <a:pos x="672" y="216"/>
              </a:cxn>
              <a:cxn ang="0">
                <a:pos x="768" y="264"/>
              </a:cxn>
              <a:cxn ang="0">
                <a:pos x="864" y="264"/>
              </a:cxn>
            </a:cxnLst>
            <a:rect l="0" t="0" r="r" b="b"/>
            <a:pathLst>
              <a:path w="864" h="272">
                <a:moveTo>
                  <a:pt x="0" y="24"/>
                </a:moveTo>
                <a:cubicBezTo>
                  <a:pt x="64" y="108"/>
                  <a:pt x="128" y="192"/>
                  <a:pt x="192" y="216"/>
                </a:cubicBezTo>
                <a:cubicBezTo>
                  <a:pt x="256" y="240"/>
                  <a:pt x="336" y="200"/>
                  <a:pt x="384" y="168"/>
                </a:cubicBezTo>
                <a:cubicBezTo>
                  <a:pt x="432" y="136"/>
                  <a:pt x="440" y="48"/>
                  <a:pt x="480" y="24"/>
                </a:cubicBezTo>
                <a:cubicBezTo>
                  <a:pt x="520" y="0"/>
                  <a:pt x="600" y="8"/>
                  <a:pt x="624" y="24"/>
                </a:cubicBezTo>
                <a:cubicBezTo>
                  <a:pt x="648" y="40"/>
                  <a:pt x="616" y="88"/>
                  <a:pt x="624" y="120"/>
                </a:cubicBezTo>
                <a:cubicBezTo>
                  <a:pt x="632" y="152"/>
                  <a:pt x="648" y="192"/>
                  <a:pt x="672" y="216"/>
                </a:cubicBezTo>
                <a:cubicBezTo>
                  <a:pt x="696" y="240"/>
                  <a:pt x="736" y="256"/>
                  <a:pt x="768" y="264"/>
                </a:cubicBezTo>
                <a:cubicBezTo>
                  <a:pt x="800" y="272"/>
                  <a:pt x="848" y="264"/>
                  <a:pt x="864" y="264"/>
                </a:cubicBezTo>
              </a:path>
            </a:pathLst>
          </a:custGeom>
          <a:noFill/>
          <a:ln w="31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219200" y="1371600"/>
            <a:ext cx="0" cy="838200"/>
          </a:xfrm>
          <a:prstGeom prst="line">
            <a:avLst/>
          </a:prstGeom>
          <a:noFill/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6172200" y="1371600"/>
            <a:ext cx="1295400" cy="838200"/>
          </a:xfrm>
          <a:prstGeom prst="line">
            <a:avLst/>
          </a:prstGeom>
          <a:noFill/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0" y="2971800"/>
            <a:ext cx="1447800" cy="0"/>
          </a:xfrm>
          <a:prstGeom prst="line">
            <a:avLst/>
          </a:prstGeom>
          <a:noFill/>
          <a:ln w="1238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1676400" y="2895600"/>
            <a:ext cx="1371600" cy="0"/>
          </a:xfrm>
          <a:prstGeom prst="line">
            <a:avLst/>
          </a:prstGeom>
          <a:noFill/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3505200" y="2895600"/>
            <a:ext cx="1295400" cy="3810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144"/>
              </a:cxn>
              <a:cxn ang="0">
                <a:pos x="168" y="192"/>
              </a:cxn>
              <a:cxn ang="0">
                <a:pos x="216" y="144"/>
              </a:cxn>
              <a:cxn ang="0">
                <a:pos x="264" y="48"/>
              </a:cxn>
              <a:cxn ang="0">
                <a:pos x="360" y="48"/>
              </a:cxn>
              <a:cxn ang="0">
                <a:pos x="456" y="96"/>
              </a:cxn>
              <a:cxn ang="0">
                <a:pos x="504" y="192"/>
              </a:cxn>
              <a:cxn ang="0">
                <a:pos x="552" y="240"/>
              </a:cxn>
              <a:cxn ang="0">
                <a:pos x="648" y="240"/>
              </a:cxn>
              <a:cxn ang="0">
                <a:pos x="744" y="240"/>
              </a:cxn>
              <a:cxn ang="0">
                <a:pos x="840" y="240"/>
              </a:cxn>
              <a:cxn ang="0">
                <a:pos x="936" y="240"/>
              </a:cxn>
              <a:cxn ang="0">
                <a:pos x="1032" y="240"/>
              </a:cxn>
            </a:cxnLst>
            <a:rect l="0" t="0" r="r" b="b"/>
            <a:pathLst>
              <a:path w="1032" h="248">
                <a:moveTo>
                  <a:pt x="24" y="0"/>
                </a:moveTo>
                <a:cubicBezTo>
                  <a:pt x="12" y="56"/>
                  <a:pt x="0" y="112"/>
                  <a:pt x="24" y="144"/>
                </a:cubicBezTo>
                <a:cubicBezTo>
                  <a:pt x="48" y="176"/>
                  <a:pt x="136" y="192"/>
                  <a:pt x="168" y="192"/>
                </a:cubicBezTo>
                <a:cubicBezTo>
                  <a:pt x="200" y="192"/>
                  <a:pt x="200" y="168"/>
                  <a:pt x="216" y="144"/>
                </a:cubicBezTo>
                <a:cubicBezTo>
                  <a:pt x="232" y="120"/>
                  <a:pt x="240" y="64"/>
                  <a:pt x="264" y="48"/>
                </a:cubicBezTo>
                <a:cubicBezTo>
                  <a:pt x="288" y="32"/>
                  <a:pt x="328" y="40"/>
                  <a:pt x="360" y="48"/>
                </a:cubicBezTo>
                <a:cubicBezTo>
                  <a:pt x="392" y="56"/>
                  <a:pt x="432" y="72"/>
                  <a:pt x="456" y="96"/>
                </a:cubicBezTo>
                <a:cubicBezTo>
                  <a:pt x="480" y="120"/>
                  <a:pt x="488" y="168"/>
                  <a:pt x="504" y="192"/>
                </a:cubicBezTo>
                <a:cubicBezTo>
                  <a:pt x="520" y="216"/>
                  <a:pt x="528" y="232"/>
                  <a:pt x="552" y="240"/>
                </a:cubicBezTo>
                <a:cubicBezTo>
                  <a:pt x="576" y="248"/>
                  <a:pt x="616" y="240"/>
                  <a:pt x="648" y="240"/>
                </a:cubicBezTo>
                <a:cubicBezTo>
                  <a:pt x="680" y="240"/>
                  <a:pt x="712" y="240"/>
                  <a:pt x="744" y="240"/>
                </a:cubicBezTo>
                <a:cubicBezTo>
                  <a:pt x="776" y="240"/>
                  <a:pt x="808" y="240"/>
                  <a:pt x="840" y="240"/>
                </a:cubicBezTo>
                <a:cubicBezTo>
                  <a:pt x="872" y="240"/>
                  <a:pt x="904" y="240"/>
                  <a:pt x="936" y="240"/>
                </a:cubicBezTo>
                <a:cubicBezTo>
                  <a:pt x="968" y="240"/>
                  <a:pt x="1016" y="240"/>
                  <a:pt x="1032" y="240"/>
                </a:cubicBezTo>
              </a:path>
            </a:pathLst>
          </a:custGeom>
          <a:noFill/>
          <a:ln w="31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5257800" y="2590800"/>
            <a:ext cx="1447800" cy="7620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336"/>
              </a:cxn>
              <a:cxn ang="0">
                <a:pos x="96" y="432"/>
              </a:cxn>
              <a:cxn ang="0">
                <a:pos x="144" y="384"/>
              </a:cxn>
              <a:cxn ang="0">
                <a:pos x="144" y="288"/>
              </a:cxn>
              <a:cxn ang="0">
                <a:pos x="96" y="240"/>
              </a:cxn>
              <a:cxn ang="0">
                <a:pos x="192" y="240"/>
              </a:cxn>
              <a:cxn ang="0">
                <a:pos x="288" y="384"/>
              </a:cxn>
              <a:cxn ang="0">
                <a:pos x="240" y="432"/>
              </a:cxn>
              <a:cxn ang="0">
                <a:pos x="336" y="480"/>
              </a:cxn>
              <a:cxn ang="0">
                <a:pos x="384" y="336"/>
              </a:cxn>
              <a:cxn ang="0">
                <a:pos x="384" y="240"/>
              </a:cxn>
              <a:cxn ang="0">
                <a:pos x="432" y="288"/>
              </a:cxn>
              <a:cxn ang="0">
                <a:pos x="528" y="480"/>
              </a:cxn>
              <a:cxn ang="0">
                <a:pos x="576" y="288"/>
              </a:cxn>
              <a:cxn ang="0">
                <a:pos x="576" y="192"/>
              </a:cxn>
              <a:cxn ang="0">
                <a:pos x="720" y="144"/>
              </a:cxn>
              <a:cxn ang="0">
                <a:pos x="768" y="192"/>
              </a:cxn>
              <a:cxn ang="0">
                <a:pos x="672" y="336"/>
              </a:cxn>
              <a:cxn ang="0">
                <a:pos x="720" y="432"/>
              </a:cxn>
              <a:cxn ang="0">
                <a:pos x="816" y="480"/>
              </a:cxn>
              <a:cxn ang="0">
                <a:pos x="864" y="288"/>
              </a:cxn>
              <a:cxn ang="0">
                <a:pos x="864" y="96"/>
              </a:cxn>
              <a:cxn ang="0">
                <a:pos x="912" y="0"/>
              </a:cxn>
            </a:cxnLst>
            <a:rect l="0" t="0" r="r" b="b"/>
            <a:pathLst>
              <a:path w="912" h="480">
                <a:moveTo>
                  <a:pt x="0" y="144"/>
                </a:moveTo>
                <a:lnTo>
                  <a:pt x="0" y="336"/>
                </a:lnTo>
                <a:lnTo>
                  <a:pt x="96" y="432"/>
                </a:lnTo>
                <a:lnTo>
                  <a:pt x="144" y="384"/>
                </a:lnTo>
                <a:lnTo>
                  <a:pt x="144" y="288"/>
                </a:lnTo>
                <a:lnTo>
                  <a:pt x="96" y="240"/>
                </a:lnTo>
                <a:lnTo>
                  <a:pt x="192" y="240"/>
                </a:lnTo>
                <a:lnTo>
                  <a:pt x="288" y="384"/>
                </a:lnTo>
                <a:lnTo>
                  <a:pt x="240" y="432"/>
                </a:lnTo>
                <a:lnTo>
                  <a:pt x="336" y="480"/>
                </a:lnTo>
                <a:lnTo>
                  <a:pt x="384" y="336"/>
                </a:lnTo>
                <a:lnTo>
                  <a:pt x="384" y="240"/>
                </a:lnTo>
                <a:lnTo>
                  <a:pt x="432" y="288"/>
                </a:lnTo>
                <a:lnTo>
                  <a:pt x="528" y="480"/>
                </a:lnTo>
                <a:lnTo>
                  <a:pt x="576" y="288"/>
                </a:lnTo>
                <a:lnTo>
                  <a:pt x="576" y="192"/>
                </a:lnTo>
                <a:lnTo>
                  <a:pt x="720" y="144"/>
                </a:lnTo>
                <a:lnTo>
                  <a:pt x="768" y="192"/>
                </a:lnTo>
                <a:lnTo>
                  <a:pt x="672" y="336"/>
                </a:lnTo>
                <a:lnTo>
                  <a:pt x="720" y="432"/>
                </a:lnTo>
                <a:lnTo>
                  <a:pt x="816" y="480"/>
                </a:lnTo>
                <a:lnTo>
                  <a:pt x="864" y="288"/>
                </a:lnTo>
                <a:lnTo>
                  <a:pt x="864" y="96"/>
                </a:lnTo>
                <a:lnTo>
                  <a:pt x="912" y="0"/>
                </a:lnTo>
              </a:path>
            </a:pathLst>
          </a:custGeom>
          <a:noFill/>
          <a:ln w="31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6" name="Freeform 22"/>
          <p:cNvSpPr>
            <a:spLocks/>
          </p:cNvSpPr>
          <p:nvPr/>
        </p:nvSpPr>
        <p:spPr bwMode="auto">
          <a:xfrm>
            <a:off x="0" y="4114800"/>
            <a:ext cx="1219200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48"/>
              </a:cxn>
              <a:cxn ang="0">
                <a:pos x="96" y="144"/>
              </a:cxn>
              <a:cxn ang="0">
                <a:pos x="48" y="192"/>
              </a:cxn>
              <a:cxn ang="0">
                <a:pos x="96" y="288"/>
              </a:cxn>
              <a:cxn ang="0">
                <a:pos x="192" y="288"/>
              </a:cxn>
              <a:cxn ang="0">
                <a:pos x="240" y="240"/>
              </a:cxn>
              <a:cxn ang="0">
                <a:pos x="288" y="96"/>
              </a:cxn>
            </a:cxnLst>
            <a:rect l="0" t="0" r="r" b="b"/>
            <a:pathLst>
              <a:path w="288" h="304">
                <a:moveTo>
                  <a:pt x="0" y="0"/>
                </a:moveTo>
                <a:cubicBezTo>
                  <a:pt x="64" y="12"/>
                  <a:pt x="128" y="24"/>
                  <a:pt x="144" y="48"/>
                </a:cubicBezTo>
                <a:cubicBezTo>
                  <a:pt x="160" y="72"/>
                  <a:pt x="112" y="120"/>
                  <a:pt x="96" y="144"/>
                </a:cubicBezTo>
                <a:cubicBezTo>
                  <a:pt x="80" y="168"/>
                  <a:pt x="48" y="168"/>
                  <a:pt x="48" y="192"/>
                </a:cubicBezTo>
                <a:cubicBezTo>
                  <a:pt x="48" y="216"/>
                  <a:pt x="72" y="272"/>
                  <a:pt x="96" y="288"/>
                </a:cubicBezTo>
                <a:cubicBezTo>
                  <a:pt x="120" y="304"/>
                  <a:pt x="168" y="296"/>
                  <a:pt x="192" y="288"/>
                </a:cubicBezTo>
                <a:cubicBezTo>
                  <a:pt x="216" y="280"/>
                  <a:pt x="224" y="272"/>
                  <a:pt x="240" y="240"/>
                </a:cubicBezTo>
                <a:cubicBezTo>
                  <a:pt x="256" y="208"/>
                  <a:pt x="280" y="128"/>
                  <a:pt x="288" y="96"/>
                </a:cubicBezTo>
              </a:path>
            </a:pathLst>
          </a:custGeom>
          <a:noFill/>
          <a:ln w="3175" cap="flat" cmpd="sng">
            <a:solidFill>
              <a:srgbClr val="FFCC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1447800" y="3810000"/>
            <a:ext cx="1447800" cy="7112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44" y="8"/>
              </a:cxn>
              <a:cxn ang="0">
                <a:pos x="288" y="104"/>
              </a:cxn>
              <a:cxn ang="0">
                <a:pos x="48" y="344"/>
              </a:cxn>
              <a:cxn ang="0">
                <a:pos x="576" y="440"/>
              </a:cxn>
              <a:cxn ang="0">
                <a:pos x="624" y="392"/>
              </a:cxn>
              <a:cxn ang="0">
                <a:pos x="720" y="296"/>
              </a:cxn>
              <a:cxn ang="0">
                <a:pos x="816" y="104"/>
              </a:cxn>
              <a:cxn ang="0">
                <a:pos x="912" y="104"/>
              </a:cxn>
            </a:cxnLst>
            <a:rect l="0" t="0" r="r" b="b"/>
            <a:pathLst>
              <a:path w="912" h="448">
                <a:moveTo>
                  <a:pt x="0" y="56"/>
                </a:moveTo>
                <a:cubicBezTo>
                  <a:pt x="48" y="28"/>
                  <a:pt x="96" y="0"/>
                  <a:pt x="144" y="8"/>
                </a:cubicBezTo>
                <a:cubicBezTo>
                  <a:pt x="192" y="16"/>
                  <a:pt x="304" y="48"/>
                  <a:pt x="288" y="104"/>
                </a:cubicBezTo>
                <a:cubicBezTo>
                  <a:pt x="272" y="160"/>
                  <a:pt x="0" y="288"/>
                  <a:pt x="48" y="344"/>
                </a:cubicBezTo>
                <a:cubicBezTo>
                  <a:pt x="96" y="400"/>
                  <a:pt x="480" y="432"/>
                  <a:pt x="576" y="440"/>
                </a:cubicBezTo>
                <a:cubicBezTo>
                  <a:pt x="672" y="448"/>
                  <a:pt x="600" y="416"/>
                  <a:pt x="624" y="392"/>
                </a:cubicBezTo>
                <a:cubicBezTo>
                  <a:pt x="648" y="368"/>
                  <a:pt x="688" y="344"/>
                  <a:pt x="720" y="296"/>
                </a:cubicBezTo>
                <a:cubicBezTo>
                  <a:pt x="752" y="248"/>
                  <a:pt x="784" y="136"/>
                  <a:pt x="816" y="104"/>
                </a:cubicBezTo>
                <a:cubicBezTo>
                  <a:pt x="848" y="72"/>
                  <a:pt x="880" y="88"/>
                  <a:pt x="912" y="104"/>
                </a:cubicBezTo>
              </a:path>
            </a:pathLst>
          </a:custGeom>
          <a:noFill/>
          <a:ln w="349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V="1">
            <a:off x="4343400" y="4191000"/>
            <a:ext cx="1981200" cy="0"/>
          </a:xfrm>
          <a:prstGeom prst="line">
            <a:avLst/>
          </a:prstGeom>
          <a:noFill/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6705600" y="4114800"/>
            <a:ext cx="1676400" cy="0"/>
          </a:xfrm>
          <a:prstGeom prst="line">
            <a:avLst/>
          </a:prstGeom>
          <a:noFill/>
          <a:ln w="25400">
            <a:solidFill>
              <a:srgbClr val="FF66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2514600" y="1981200"/>
            <a:ext cx="1752600" cy="0"/>
          </a:xfrm>
          <a:prstGeom prst="line">
            <a:avLst/>
          </a:prstGeom>
          <a:noFill/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8458200" cy="6096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i="1">
                <a:solidFill>
                  <a:schemeClr val="bg1"/>
                </a:solidFill>
              </a:rPr>
              <a:t>Lines</a:t>
            </a:r>
            <a:r>
              <a:rPr lang="en-US" sz="3600">
                <a:solidFill>
                  <a:schemeClr val="bg1"/>
                </a:solidFill>
              </a:rPr>
              <a:t> can also be </a:t>
            </a:r>
            <a:r>
              <a:rPr lang="en-US" sz="3600" i="1">
                <a:solidFill>
                  <a:schemeClr val="bg1"/>
                </a:solidFill>
              </a:rPr>
              <a:t>implied</a:t>
            </a:r>
            <a:r>
              <a:rPr lang="en-US" sz="3600">
                <a:solidFill>
                  <a:schemeClr val="bg1"/>
                </a:solidFill>
              </a:rPr>
              <a:t> or </a:t>
            </a:r>
            <a:r>
              <a:rPr lang="en-US" sz="3600" i="1">
                <a:solidFill>
                  <a:schemeClr val="bg1"/>
                </a:solidFill>
              </a:rPr>
              <a:t>real</a:t>
            </a:r>
            <a:r>
              <a:rPr lang="en-US" sz="3600">
                <a:solidFill>
                  <a:schemeClr val="bg1"/>
                </a:solidFill>
              </a:rPr>
              <a:t>.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   </a:t>
            </a:r>
            <a:r>
              <a:rPr lang="en-US" sz="2800">
                <a:solidFill>
                  <a:schemeClr val="bg1"/>
                </a:solidFill>
              </a:rPr>
              <a:t>A </a:t>
            </a:r>
            <a:r>
              <a:rPr lang="en-US" sz="2800" i="1">
                <a:solidFill>
                  <a:schemeClr val="bg1"/>
                </a:solidFill>
              </a:rPr>
              <a:t>real line</a:t>
            </a:r>
            <a:r>
              <a:rPr lang="en-US" sz="2800">
                <a:solidFill>
                  <a:schemeClr val="bg1"/>
                </a:solidFill>
              </a:rPr>
              <a:t> is one you can actually see (Ex. A) while an </a:t>
            </a:r>
            <a:r>
              <a:rPr lang="en-US" sz="2800" i="1">
                <a:solidFill>
                  <a:schemeClr val="bg1"/>
                </a:solidFill>
              </a:rPr>
              <a:t>implied line</a:t>
            </a:r>
            <a:r>
              <a:rPr lang="en-US" sz="2800">
                <a:solidFill>
                  <a:schemeClr val="bg1"/>
                </a:solidFill>
              </a:rPr>
              <a:t> is the suggestion of a line (Ex. B) An </a:t>
            </a:r>
            <a:r>
              <a:rPr lang="en-US" sz="2800" i="1">
                <a:solidFill>
                  <a:schemeClr val="bg1"/>
                </a:solidFill>
              </a:rPr>
              <a:t>implied line</a:t>
            </a:r>
            <a:r>
              <a:rPr lang="en-US" sz="2800">
                <a:solidFill>
                  <a:schemeClr val="bg1"/>
                </a:solidFill>
              </a:rPr>
              <a:t> may also be suggested by a string of objects (Ex. C)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(A)				(B)     		     (C)</a:t>
            </a:r>
          </a:p>
        </p:txBody>
      </p:sp>
      <p:pic>
        <p:nvPicPr>
          <p:cNvPr id="12292" name="Picture 4" descr="e and 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2497138" cy="3581400"/>
          </a:xfrm>
          <a:prstGeom prst="rect">
            <a:avLst/>
          </a:prstGeom>
          <a:noFill/>
        </p:spPr>
      </p:pic>
      <p:pic>
        <p:nvPicPr>
          <p:cNvPr id="12293" name="Picture 5" descr="e and p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43263"/>
            <a:ext cx="3005138" cy="3614737"/>
          </a:xfrm>
          <a:prstGeom prst="rect">
            <a:avLst/>
          </a:prstGeom>
          <a:noFill/>
        </p:spPr>
      </p:pic>
      <p:pic>
        <p:nvPicPr>
          <p:cNvPr id="12294" name="Picture 6" descr="3-483-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3276600"/>
            <a:ext cx="2376488" cy="3581400"/>
          </a:xfrm>
          <a:prstGeom prst="rect">
            <a:avLst/>
          </a:prstGeom>
          <a:noFill/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6934200" y="4267200"/>
            <a:ext cx="1092200" cy="259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144"/>
              </a:cxn>
              <a:cxn ang="0">
                <a:pos x="384" y="480"/>
              </a:cxn>
              <a:cxn ang="0">
                <a:pos x="576" y="576"/>
              </a:cxn>
              <a:cxn ang="0">
                <a:pos x="528" y="720"/>
              </a:cxn>
              <a:cxn ang="0">
                <a:pos x="432" y="960"/>
              </a:cxn>
              <a:cxn ang="0">
                <a:pos x="576" y="1152"/>
              </a:cxn>
              <a:cxn ang="0">
                <a:pos x="672" y="1248"/>
              </a:cxn>
              <a:cxn ang="0">
                <a:pos x="672" y="1344"/>
              </a:cxn>
              <a:cxn ang="0">
                <a:pos x="576" y="1392"/>
              </a:cxn>
              <a:cxn ang="0">
                <a:pos x="480" y="1440"/>
              </a:cxn>
              <a:cxn ang="0">
                <a:pos x="480" y="1536"/>
              </a:cxn>
              <a:cxn ang="0">
                <a:pos x="480" y="1680"/>
              </a:cxn>
            </a:cxnLst>
            <a:rect l="0" t="0" r="r" b="b"/>
            <a:pathLst>
              <a:path w="688" h="1680">
                <a:moveTo>
                  <a:pt x="0" y="0"/>
                </a:moveTo>
                <a:cubicBezTo>
                  <a:pt x="184" y="32"/>
                  <a:pt x="368" y="64"/>
                  <a:pt x="432" y="144"/>
                </a:cubicBezTo>
                <a:cubicBezTo>
                  <a:pt x="496" y="224"/>
                  <a:pt x="360" y="408"/>
                  <a:pt x="384" y="480"/>
                </a:cubicBezTo>
                <a:cubicBezTo>
                  <a:pt x="408" y="552"/>
                  <a:pt x="552" y="536"/>
                  <a:pt x="576" y="576"/>
                </a:cubicBezTo>
                <a:cubicBezTo>
                  <a:pt x="600" y="616"/>
                  <a:pt x="552" y="656"/>
                  <a:pt x="528" y="720"/>
                </a:cubicBezTo>
                <a:cubicBezTo>
                  <a:pt x="504" y="784"/>
                  <a:pt x="424" y="888"/>
                  <a:pt x="432" y="960"/>
                </a:cubicBezTo>
                <a:cubicBezTo>
                  <a:pt x="440" y="1032"/>
                  <a:pt x="536" y="1104"/>
                  <a:pt x="576" y="1152"/>
                </a:cubicBezTo>
                <a:cubicBezTo>
                  <a:pt x="616" y="1200"/>
                  <a:pt x="656" y="1216"/>
                  <a:pt x="672" y="1248"/>
                </a:cubicBezTo>
                <a:cubicBezTo>
                  <a:pt x="688" y="1280"/>
                  <a:pt x="688" y="1320"/>
                  <a:pt x="672" y="1344"/>
                </a:cubicBezTo>
                <a:cubicBezTo>
                  <a:pt x="656" y="1368"/>
                  <a:pt x="608" y="1376"/>
                  <a:pt x="576" y="1392"/>
                </a:cubicBezTo>
                <a:cubicBezTo>
                  <a:pt x="544" y="1408"/>
                  <a:pt x="496" y="1416"/>
                  <a:pt x="480" y="1440"/>
                </a:cubicBezTo>
                <a:cubicBezTo>
                  <a:pt x="464" y="1464"/>
                  <a:pt x="480" y="1496"/>
                  <a:pt x="480" y="1536"/>
                </a:cubicBezTo>
                <a:cubicBezTo>
                  <a:pt x="480" y="1576"/>
                  <a:pt x="480" y="1664"/>
                  <a:pt x="480" y="1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505200" y="58674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429000" y="35814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838200" y="5562600"/>
            <a:ext cx="671513" cy="228600"/>
          </a:xfrm>
          <a:prstGeom prst="rightArrow">
            <a:avLst>
              <a:gd name="adj1" fmla="val 50000"/>
              <a:gd name="adj2" fmla="val 734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838200" y="4724400"/>
            <a:ext cx="304800" cy="442913"/>
          </a:xfrm>
          <a:prstGeom prst="downArrow">
            <a:avLst>
              <a:gd name="adj1" fmla="val 50000"/>
              <a:gd name="adj2" fmla="val 3632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905000" y="42672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Shape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Shape is a </a:t>
            </a:r>
            <a:r>
              <a:rPr lang="en-US" sz="2800" i="1">
                <a:solidFill>
                  <a:schemeClr val="bg1"/>
                </a:solidFill>
              </a:rPr>
              <a:t>2-dimensional</a:t>
            </a:r>
            <a:r>
              <a:rPr lang="en-US" sz="2800">
                <a:solidFill>
                  <a:schemeClr val="bg1"/>
                </a:solidFill>
              </a:rPr>
              <a:t> object (it is flat) It has </a:t>
            </a:r>
            <a:r>
              <a:rPr lang="en-US" sz="2800" i="1">
                <a:solidFill>
                  <a:schemeClr val="bg1"/>
                </a:solidFill>
              </a:rPr>
              <a:t>height and width</a:t>
            </a:r>
            <a:r>
              <a:rPr lang="en-US" sz="2800">
                <a:solidFill>
                  <a:schemeClr val="bg1"/>
                </a:solidFill>
              </a:rPr>
              <a:t> but no depth. Shapes can be either geometric or organic.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</a:t>
            </a:r>
            <a:r>
              <a:rPr lang="en-US" sz="2800" i="1">
                <a:solidFill>
                  <a:schemeClr val="bg1"/>
                </a:solidFill>
              </a:rPr>
              <a:t>Geometric shapes</a:t>
            </a:r>
            <a:r>
              <a:rPr lang="en-US" sz="2800">
                <a:solidFill>
                  <a:schemeClr val="bg1"/>
                </a:solidFill>
              </a:rPr>
              <a:t> ---circles, squares and rectangles---are regular and precise. They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</a:t>
            </a:r>
            <a:r>
              <a:rPr lang="en-US" sz="2800" u="sng">
                <a:solidFill>
                  <a:schemeClr val="bg1"/>
                </a:solidFill>
              </a:rPr>
              <a:t>can</a:t>
            </a:r>
            <a:r>
              <a:rPr lang="en-US" sz="2800">
                <a:solidFill>
                  <a:schemeClr val="bg1"/>
                </a:solidFill>
              </a:rPr>
              <a:t> be measured.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</a:t>
            </a:r>
            <a:r>
              <a:rPr lang="en-US" sz="2800" i="1">
                <a:solidFill>
                  <a:schemeClr val="bg1"/>
                </a:solidFill>
              </a:rPr>
              <a:t>Organic shapes</a:t>
            </a:r>
            <a:r>
              <a:rPr lang="en-US" sz="2800">
                <a:solidFill>
                  <a:schemeClr val="bg1"/>
                </a:solidFill>
              </a:rPr>
              <a:t> are irregular---seashells, leaves, flowers, etc.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7086600" y="3048000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96200" y="3048000"/>
            <a:ext cx="457200" cy="533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flipV="1">
            <a:off x="8305800" y="2667000"/>
            <a:ext cx="533400" cy="914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3427413" y="5881688"/>
            <a:ext cx="285750" cy="887412"/>
          </a:xfrm>
          <a:custGeom>
            <a:avLst/>
            <a:gdLst/>
            <a:ahLst/>
            <a:cxnLst>
              <a:cxn ang="0">
                <a:pos x="322" y="81"/>
              </a:cxn>
              <a:cxn ang="0">
                <a:pos x="256" y="35"/>
              </a:cxn>
              <a:cxn ang="0">
                <a:pos x="186" y="5"/>
              </a:cxn>
              <a:cxn ang="0">
                <a:pos x="129" y="8"/>
              </a:cxn>
              <a:cxn ang="0">
                <a:pos x="110" y="60"/>
              </a:cxn>
              <a:cxn ang="0">
                <a:pos x="115" y="108"/>
              </a:cxn>
              <a:cxn ang="0">
                <a:pos x="124" y="160"/>
              </a:cxn>
              <a:cxn ang="0">
                <a:pos x="135" y="214"/>
              </a:cxn>
              <a:cxn ang="0">
                <a:pos x="143" y="266"/>
              </a:cxn>
              <a:cxn ang="0">
                <a:pos x="146" y="319"/>
              </a:cxn>
              <a:cxn ang="0">
                <a:pos x="116" y="365"/>
              </a:cxn>
              <a:cxn ang="0">
                <a:pos x="67" y="403"/>
              </a:cxn>
              <a:cxn ang="0">
                <a:pos x="57" y="452"/>
              </a:cxn>
              <a:cxn ang="0">
                <a:pos x="78" y="495"/>
              </a:cxn>
              <a:cxn ang="0">
                <a:pos x="105" y="537"/>
              </a:cxn>
              <a:cxn ang="0">
                <a:pos x="121" y="588"/>
              </a:cxn>
              <a:cxn ang="0">
                <a:pos x="115" y="645"/>
              </a:cxn>
              <a:cxn ang="0">
                <a:pos x="105" y="688"/>
              </a:cxn>
              <a:cxn ang="0">
                <a:pos x="78" y="747"/>
              </a:cxn>
              <a:cxn ang="0">
                <a:pos x="40" y="788"/>
              </a:cxn>
              <a:cxn ang="0">
                <a:pos x="7" y="837"/>
              </a:cxn>
              <a:cxn ang="0">
                <a:pos x="4" y="889"/>
              </a:cxn>
              <a:cxn ang="0">
                <a:pos x="38" y="926"/>
              </a:cxn>
              <a:cxn ang="0">
                <a:pos x="86" y="926"/>
              </a:cxn>
              <a:cxn ang="0">
                <a:pos x="138" y="880"/>
              </a:cxn>
              <a:cxn ang="0">
                <a:pos x="173" y="891"/>
              </a:cxn>
              <a:cxn ang="0">
                <a:pos x="162" y="949"/>
              </a:cxn>
              <a:cxn ang="0">
                <a:pos x="157" y="1016"/>
              </a:cxn>
              <a:cxn ang="0">
                <a:pos x="170" y="1075"/>
              </a:cxn>
              <a:cxn ang="0">
                <a:pos x="187" y="1117"/>
              </a:cxn>
              <a:cxn ang="0">
                <a:pos x="271" y="1026"/>
              </a:cxn>
              <a:cxn ang="0">
                <a:pos x="248" y="964"/>
              </a:cxn>
              <a:cxn ang="0">
                <a:pos x="235" y="900"/>
              </a:cxn>
              <a:cxn ang="0">
                <a:pos x="217" y="848"/>
              </a:cxn>
              <a:cxn ang="0">
                <a:pos x="153" y="837"/>
              </a:cxn>
              <a:cxn ang="0">
                <a:pos x="111" y="865"/>
              </a:cxn>
              <a:cxn ang="0">
                <a:pos x="65" y="897"/>
              </a:cxn>
              <a:cxn ang="0">
                <a:pos x="53" y="856"/>
              </a:cxn>
              <a:cxn ang="0">
                <a:pos x="102" y="832"/>
              </a:cxn>
              <a:cxn ang="0">
                <a:pos x="153" y="789"/>
              </a:cxn>
              <a:cxn ang="0">
                <a:pos x="195" y="743"/>
              </a:cxn>
              <a:cxn ang="0">
                <a:pos x="227" y="689"/>
              </a:cxn>
              <a:cxn ang="0">
                <a:pos x="240" y="634"/>
              </a:cxn>
              <a:cxn ang="0">
                <a:pos x="230" y="586"/>
              </a:cxn>
              <a:cxn ang="0">
                <a:pos x="195" y="534"/>
              </a:cxn>
              <a:cxn ang="0">
                <a:pos x="148" y="502"/>
              </a:cxn>
              <a:cxn ang="0">
                <a:pos x="100" y="461"/>
              </a:cxn>
              <a:cxn ang="0">
                <a:pos x="121" y="441"/>
              </a:cxn>
              <a:cxn ang="0">
                <a:pos x="187" y="418"/>
              </a:cxn>
              <a:cxn ang="0">
                <a:pos x="243" y="368"/>
              </a:cxn>
              <a:cxn ang="0">
                <a:pos x="256" y="296"/>
              </a:cxn>
              <a:cxn ang="0">
                <a:pos x="235" y="246"/>
              </a:cxn>
              <a:cxn ang="0">
                <a:pos x="198" y="176"/>
              </a:cxn>
              <a:cxn ang="0">
                <a:pos x="165" y="120"/>
              </a:cxn>
              <a:cxn ang="0">
                <a:pos x="138" y="68"/>
              </a:cxn>
              <a:cxn ang="0">
                <a:pos x="168" y="44"/>
              </a:cxn>
              <a:cxn ang="0">
                <a:pos x="210" y="78"/>
              </a:cxn>
              <a:cxn ang="0">
                <a:pos x="229" y="138"/>
              </a:cxn>
              <a:cxn ang="0">
                <a:pos x="260" y="189"/>
              </a:cxn>
            </a:cxnLst>
            <a:rect l="0" t="0" r="r" b="b"/>
            <a:pathLst>
              <a:path w="362" h="1117">
                <a:moveTo>
                  <a:pt x="284" y="217"/>
                </a:moveTo>
                <a:lnTo>
                  <a:pt x="362" y="113"/>
                </a:lnTo>
                <a:lnTo>
                  <a:pt x="360" y="111"/>
                </a:lnTo>
                <a:lnTo>
                  <a:pt x="357" y="108"/>
                </a:lnTo>
                <a:lnTo>
                  <a:pt x="352" y="105"/>
                </a:lnTo>
                <a:lnTo>
                  <a:pt x="346" y="100"/>
                </a:lnTo>
                <a:lnTo>
                  <a:pt x="341" y="95"/>
                </a:lnTo>
                <a:lnTo>
                  <a:pt x="338" y="92"/>
                </a:lnTo>
                <a:lnTo>
                  <a:pt x="333" y="89"/>
                </a:lnTo>
                <a:lnTo>
                  <a:pt x="328" y="86"/>
                </a:lnTo>
                <a:lnTo>
                  <a:pt x="322" y="81"/>
                </a:lnTo>
                <a:lnTo>
                  <a:pt x="319" y="78"/>
                </a:lnTo>
                <a:lnTo>
                  <a:pt x="313" y="73"/>
                </a:lnTo>
                <a:lnTo>
                  <a:pt x="308" y="70"/>
                </a:lnTo>
                <a:lnTo>
                  <a:pt x="301" y="65"/>
                </a:lnTo>
                <a:lnTo>
                  <a:pt x="295" y="60"/>
                </a:lnTo>
                <a:lnTo>
                  <a:pt x="289" y="55"/>
                </a:lnTo>
                <a:lnTo>
                  <a:pt x="282" y="51"/>
                </a:lnTo>
                <a:lnTo>
                  <a:pt x="276" y="46"/>
                </a:lnTo>
                <a:lnTo>
                  <a:pt x="270" y="43"/>
                </a:lnTo>
                <a:lnTo>
                  <a:pt x="262" y="40"/>
                </a:lnTo>
                <a:lnTo>
                  <a:pt x="256" y="35"/>
                </a:lnTo>
                <a:lnTo>
                  <a:pt x="249" y="32"/>
                </a:lnTo>
                <a:lnTo>
                  <a:pt x="243" y="27"/>
                </a:lnTo>
                <a:lnTo>
                  <a:pt x="237" y="24"/>
                </a:lnTo>
                <a:lnTo>
                  <a:pt x="230" y="21"/>
                </a:lnTo>
                <a:lnTo>
                  <a:pt x="224" y="17"/>
                </a:lnTo>
                <a:lnTo>
                  <a:pt x="217" y="14"/>
                </a:lnTo>
                <a:lnTo>
                  <a:pt x="211" y="13"/>
                </a:lnTo>
                <a:lnTo>
                  <a:pt x="205" y="11"/>
                </a:lnTo>
                <a:lnTo>
                  <a:pt x="198" y="10"/>
                </a:lnTo>
                <a:lnTo>
                  <a:pt x="192" y="8"/>
                </a:lnTo>
                <a:lnTo>
                  <a:pt x="186" y="5"/>
                </a:lnTo>
                <a:lnTo>
                  <a:pt x="181" y="5"/>
                </a:lnTo>
                <a:lnTo>
                  <a:pt x="175" y="3"/>
                </a:lnTo>
                <a:lnTo>
                  <a:pt x="170" y="2"/>
                </a:lnTo>
                <a:lnTo>
                  <a:pt x="165" y="2"/>
                </a:lnTo>
                <a:lnTo>
                  <a:pt x="160" y="2"/>
                </a:lnTo>
                <a:lnTo>
                  <a:pt x="156" y="0"/>
                </a:lnTo>
                <a:lnTo>
                  <a:pt x="151" y="0"/>
                </a:lnTo>
                <a:lnTo>
                  <a:pt x="146" y="2"/>
                </a:lnTo>
                <a:lnTo>
                  <a:pt x="141" y="2"/>
                </a:lnTo>
                <a:lnTo>
                  <a:pt x="135" y="5"/>
                </a:lnTo>
                <a:lnTo>
                  <a:pt x="129" y="8"/>
                </a:lnTo>
                <a:lnTo>
                  <a:pt x="124" y="11"/>
                </a:lnTo>
                <a:lnTo>
                  <a:pt x="119" y="17"/>
                </a:lnTo>
                <a:lnTo>
                  <a:pt x="118" y="21"/>
                </a:lnTo>
                <a:lnTo>
                  <a:pt x="115" y="24"/>
                </a:lnTo>
                <a:lnTo>
                  <a:pt x="113" y="29"/>
                </a:lnTo>
                <a:lnTo>
                  <a:pt x="113" y="33"/>
                </a:lnTo>
                <a:lnTo>
                  <a:pt x="111" y="36"/>
                </a:lnTo>
                <a:lnTo>
                  <a:pt x="110" y="43"/>
                </a:lnTo>
                <a:lnTo>
                  <a:pt x="110" y="48"/>
                </a:lnTo>
                <a:lnTo>
                  <a:pt x="110" y="54"/>
                </a:lnTo>
                <a:lnTo>
                  <a:pt x="110" y="60"/>
                </a:lnTo>
                <a:lnTo>
                  <a:pt x="110" y="68"/>
                </a:lnTo>
                <a:lnTo>
                  <a:pt x="110" y="71"/>
                </a:lnTo>
                <a:lnTo>
                  <a:pt x="110" y="74"/>
                </a:lnTo>
                <a:lnTo>
                  <a:pt x="111" y="79"/>
                </a:lnTo>
                <a:lnTo>
                  <a:pt x="111" y="84"/>
                </a:lnTo>
                <a:lnTo>
                  <a:pt x="111" y="87"/>
                </a:lnTo>
                <a:lnTo>
                  <a:pt x="111" y="92"/>
                </a:lnTo>
                <a:lnTo>
                  <a:pt x="113" y="95"/>
                </a:lnTo>
                <a:lnTo>
                  <a:pt x="113" y="100"/>
                </a:lnTo>
                <a:lnTo>
                  <a:pt x="115" y="103"/>
                </a:lnTo>
                <a:lnTo>
                  <a:pt x="115" y="108"/>
                </a:lnTo>
                <a:lnTo>
                  <a:pt x="115" y="113"/>
                </a:lnTo>
                <a:lnTo>
                  <a:pt x="116" y="117"/>
                </a:lnTo>
                <a:lnTo>
                  <a:pt x="116" y="120"/>
                </a:lnTo>
                <a:lnTo>
                  <a:pt x="118" y="127"/>
                </a:lnTo>
                <a:lnTo>
                  <a:pt x="118" y="130"/>
                </a:lnTo>
                <a:lnTo>
                  <a:pt x="119" y="135"/>
                </a:lnTo>
                <a:lnTo>
                  <a:pt x="121" y="139"/>
                </a:lnTo>
                <a:lnTo>
                  <a:pt x="121" y="146"/>
                </a:lnTo>
                <a:lnTo>
                  <a:pt x="122" y="149"/>
                </a:lnTo>
                <a:lnTo>
                  <a:pt x="124" y="155"/>
                </a:lnTo>
                <a:lnTo>
                  <a:pt x="124" y="160"/>
                </a:lnTo>
                <a:lnTo>
                  <a:pt x="126" y="165"/>
                </a:lnTo>
                <a:lnTo>
                  <a:pt x="126" y="170"/>
                </a:lnTo>
                <a:lnTo>
                  <a:pt x="127" y="174"/>
                </a:lnTo>
                <a:lnTo>
                  <a:pt x="127" y="179"/>
                </a:lnTo>
                <a:lnTo>
                  <a:pt x="129" y="185"/>
                </a:lnTo>
                <a:lnTo>
                  <a:pt x="130" y="189"/>
                </a:lnTo>
                <a:lnTo>
                  <a:pt x="132" y="195"/>
                </a:lnTo>
                <a:lnTo>
                  <a:pt x="132" y="200"/>
                </a:lnTo>
                <a:lnTo>
                  <a:pt x="134" y="204"/>
                </a:lnTo>
                <a:lnTo>
                  <a:pt x="134" y="209"/>
                </a:lnTo>
                <a:lnTo>
                  <a:pt x="135" y="214"/>
                </a:lnTo>
                <a:lnTo>
                  <a:pt x="135" y="219"/>
                </a:lnTo>
                <a:lnTo>
                  <a:pt x="137" y="223"/>
                </a:lnTo>
                <a:lnTo>
                  <a:pt x="138" y="230"/>
                </a:lnTo>
                <a:lnTo>
                  <a:pt x="138" y="235"/>
                </a:lnTo>
                <a:lnTo>
                  <a:pt x="138" y="238"/>
                </a:lnTo>
                <a:lnTo>
                  <a:pt x="140" y="244"/>
                </a:lnTo>
                <a:lnTo>
                  <a:pt x="140" y="249"/>
                </a:lnTo>
                <a:lnTo>
                  <a:pt x="141" y="254"/>
                </a:lnTo>
                <a:lnTo>
                  <a:pt x="141" y="257"/>
                </a:lnTo>
                <a:lnTo>
                  <a:pt x="143" y="263"/>
                </a:lnTo>
                <a:lnTo>
                  <a:pt x="143" y="266"/>
                </a:lnTo>
                <a:lnTo>
                  <a:pt x="145" y="271"/>
                </a:lnTo>
                <a:lnTo>
                  <a:pt x="145" y="276"/>
                </a:lnTo>
                <a:lnTo>
                  <a:pt x="146" y="281"/>
                </a:lnTo>
                <a:lnTo>
                  <a:pt x="146" y="284"/>
                </a:lnTo>
                <a:lnTo>
                  <a:pt x="146" y="288"/>
                </a:lnTo>
                <a:lnTo>
                  <a:pt x="146" y="292"/>
                </a:lnTo>
                <a:lnTo>
                  <a:pt x="146" y="296"/>
                </a:lnTo>
                <a:lnTo>
                  <a:pt x="146" y="300"/>
                </a:lnTo>
                <a:lnTo>
                  <a:pt x="148" y="306"/>
                </a:lnTo>
                <a:lnTo>
                  <a:pt x="146" y="312"/>
                </a:lnTo>
                <a:lnTo>
                  <a:pt x="146" y="319"/>
                </a:lnTo>
                <a:lnTo>
                  <a:pt x="145" y="325"/>
                </a:lnTo>
                <a:lnTo>
                  <a:pt x="143" y="331"/>
                </a:lnTo>
                <a:lnTo>
                  <a:pt x="141" y="336"/>
                </a:lnTo>
                <a:lnTo>
                  <a:pt x="138" y="341"/>
                </a:lnTo>
                <a:lnTo>
                  <a:pt x="137" y="346"/>
                </a:lnTo>
                <a:lnTo>
                  <a:pt x="134" y="350"/>
                </a:lnTo>
                <a:lnTo>
                  <a:pt x="130" y="352"/>
                </a:lnTo>
                <a:lnTo>
                  <a:pt x="127" y="355"/>
                </a:lnTo>
                <a:lnTo>
                  <a:pt x="122" y="358"/>
                </a:lnTo>
                <a:lnTo>
                  <a:pt x="119" y="361"/>
                </a:lnTo>
                <a:lnTo>
                  <a:pt x="116" y="365"/>
                </a:lnTo>
                <a:lnTo>
                  <a:pt x="111" y="368"/>
                </a:lnTo>
                <a:lnTo>
                  <a:pt x="108" y="369"/>
                </a:lnTo>
                <a:lnTo>
                  <a:pt x="105" y="372"/>
                </a:lnTo>
                <a:lnTo>
                  <a:pt x="102" y="376"/>
                </a:lnTo>
                <a:lnTo>
                  <a:pt x="97" y="377"/>
                </a:lnTo>
                <a:lnTo>
                  <a:pt x="94" y="380"/>
                </a:lnTo>
                <a:lnTo>
                  <a:pt x="91" y="384"/>
                </a:lnTo>
                <a:lnTo>
                  <a:pt x="84" y="388"/>
                </a:lnTo>
                <a:lnTo>
                  <a:pt x="78" y="393"/>
                </a:lnTo>
                <a:lnTo>
                  <a:pt x="72" y="398"/>
                </a:lnTo>
                <a:lnTo>
                  <a:pt x="67" y="403"/>
                </a:lnTo>
                <a:lnTo>
                  <a:pt x="62" y="407"/>
                </a:lnTo>
                <a:lnTo>
                  <a:pt x="59" y="414"/>
                </a:lnTo>
                <a:lnTo>
                  <a:pt x="57" y="418"/>
                </a:lnTo>
                <a:lnTo>
                  <a:pt x="56" y="426"/>
                </a:lnTo>
                <a:lnTo>
                  <a:pt x="54" y="430"/>
                </a:lnTo>
                <a:lnTo>
                  <a:pt x="54" y="433"/>
                </a:lnTo>
                <a:lnTo>
                  <a:pt x="54" y="437"/>
                </a:lnTo>
                <a:lnTo>
                  <a:pt x="56" y="441"/>
                </a:lnTo>
                <a:lnTo>
                  <a:pt x="56" y="444"/>
                </a:lnTo>
                <a:lnTo>
                  <a:pt x="57" y="449"/>
                </a:lnTo>
                <a:lnTo>
                  <a:pt x="57" y="452"/>
                </a:lnTo>
                <a:lnTo>
                  <a:pt x="59" y="456"/>
                </a:lnTo>
                <a:lnTo>
                  <a:pt x="61" y="460"/>
                </a:lnTo>
                <a:lnTo>
                  <a:pt x="62" y="463"/>
                </a:lnTo>
                <a:lnTo>
                  <a:pt x="64" y="468"/>
                </a:lnTo>
                <a:lnTo>
                  <a:pt x="65" y="471"/>
                </a:lnTo>
                <a:lnTo>
                  <a:pt x="67" y="474"/>
                </a:lnTo>
                <a:lnTo>
                  <a:pt x="69" y="479"/>
                </a:lnTo>
                <a:lnTo>
                  <a:pt x="72" y="482"/>
                </a:lnTo>
                <a:lnTo>
                  <a:pt x="73" y="485"/>
                </a:lnTo>
                <a:lnTo>
                  <a:pt x="75" y="490"/>
                </a:lnTo>
                <a:lnTo>
                  <a:pt x="78" y="495"/>
                </a:lnTo>
                <a:lnTo>
                  <a:pt x="81" y="498"/>
                </a:lnTo>
                <a:lnTo>
                  <a:pt x="84" y="502"/>
                </a:lnTo>
                <a:lnTo>
                  <a:pt x="86" y="506"/>
                </a:lnTo>
                <a:lnTo>
                  <a:pt x="88" y="509"/>
                </a:lnTo>
                <a:lnTo>
                  <a:pt x="91" y="514"/>
                </a:lnTo>
                <a:lnTo>
                  <a:pt x="92" y="517"/>
                </a:lnTo>
                <a:lnTo>
                  <a:pt x="96" y="521"/>
                </a:lnTo>
                <a:lnTo>
                  <a:pt x="97" y="525"/>
                </a:lnTo>
                <a:lnTo>
                  <a:pt x="100" y="528"/>
                </a:lnTo>
                <a:lnTo>
                  <a:pt x="103" y="533"/>
                </a:lnTo>
                <a:lnTo>
                  <a:pt x="105" y="537"/>
                </a:lnTo>
                <a:lnTo>
                  <a:pt x="107" y="541"/>
                </a:lnTo>
                <a:lnTo>
                  <a:pt x="108" y="545"/>
                </a:lnTo>
                <a:lnTo>
                  <a:pt x="110" y="550"/>
                </a:lnTo>
                <a:lnTo>
                  <a:pt x="111" y="553"/>
                </a:lnTo>
                <a:lnTo>
                  <a:pt x="115" y="558"/>
                </a:lnTo>
                <a:lnTo>
                  <a:pt x="116" y="563"/>
                </a:lnTo>
                <a:lnTo>
                  <a:pt x="118" y="567"/>
                </a:lnTo>
                <a:lnTo>
                  <a:pt x="118" y="571"/>
                </a:lnTo>
                <a:lnTo>
                  <a:pt x="119" y="577"/>
                </a:lnTo>
                <a:lnTo>
                  <a:pt x="119" y="582"/>
                </a:lnTo>
                <a:lnTo>
                  <a:pt x="121" y="588"/>
                </a:lnTo>
                <a:lnTo>
                  <a:pt x="121" y="593"/>
                </a:lnTo>
                <a:lnTo>
                  <a:pt x="121" y="599"/>
                </a:lnTo>
                <a:lnTo>
                  <a:pt x="121" y="605"/>
                </a:lnTo>
                <a:lnTo>
                  <a:pt x="121" y="613"/>
                </a:lnTo>
                <a:lnTo>
                  <a:pt x="119" y="621"/>
                </a:lnTo>
                <a:lnTo>
                  <a:pt x="118" y="628"/>
                </a:lnTo>
                <a:lnTo>
                  <a:pt x="118" y="631"/>
                </a:lnTo>
                <a:lnTo>
                  <a:pt x="116" y="634"/>
                </a:lnTo>
                <a:lnTo>
                  <a:pt x="116" y="639"/>
                </a:lnTo>
                <a:lnTo>
                  <a:pt x="116" y="642"/>
                </a:lnTo>
                <a:lnTo>
                  <a:pt x="115" y="645"/>
                </a:lnTo>
                <a:lnTo>
                  <a:pt x="115" y="650"/>
                </a:lnTo>
                <a:lnTo>
                  <a:pt x="113" y="653"/>
                </a:lnTo>
                <a:lnTo>
                  <a:pt x="113" y="658"/>
                </a:lnTo>
                <a:lnTo>
                  <a:pt x="111" y="661"/>
                </a:lnTo>
                <a:lnTo>
                  <a:pt x="111" y="666"/>
                </a:lnTo>
                <a:lnTo>
                  <a:pt x="110" y="670"/>
                </a:lnTo>
                <a:lnTo>
                  <a:pt x="110" y="674"/>
                </a:lnTo>
                <a:lnTo>
                  <a:pt x="108" y="677"/>
                </a:lnTo>
                <a:lnTo>
                  <a:pt x="107" y="682"/>
                </a:lnTo>
                <a:lnTo>
                  <a:pt x="105" y="685"/>
                </a:lnTo>
                <a:lnTo>
                  <a:pt x="105" y="688"/>
                </a:lnTo>
                <a:lnTo>
                  <a:pt x="103" y="691"/>
                </a:lnTo>
                <a:lnTo>
                  <a:pt x="102" y="694"/>
                </a:lnTo>
                <a:lnTo>
                  <a:pt x="100" y="699"/>
                </a:lnTo>
                <a:lnTo>
                  <a:pt x="100" y="702"/>
                </a:lnTo>
                <a:lnTo>
                  <a:pt x="97" y="709"/>
                </a:lnTo>
                <a:lnTo>
                  <a:pt x="94" y="716"/>
                </a:lnTo>
                <a:lnTo>
                  <a:pt x="92" y="723"/>
                </a:lnTo>
                <a:lnTo>
                  <a:pt x="89" y="731"/>
                </a:lnTo>
                <a:lnTo>
                  <a:pt x="86" y="735"/>
                </a:lnTo>
                <a:lnTo>
                  <a:pt x="81" y="742"/>
                </a:lnTo>
                <a:lnTo>
                  <a:pt x="78" y="747"/>
                </a:lnTo>
                <a:lnTo>
                  <a:pt x="75" y="751"/>
                </a:lnTo>
                <a:lnTo>
                  <a:pt x="72" y="756"/>
                </a:lnTo>
                <a:lnTo>
                  <a:pt x="69" y="761"/>
                </a:lnTo>
                <a:lnTo>
                  <a:pt x="65" y="764"/>
                </a:lnTo>
                <a:lnTo>
                  <a:pt x="62" y="769"/>
                </a:lnTo>
                <a:lnTo>
                  <a:pt x="57" y="770"/>
                </a:lnTo>
                <a:lnTo>
                  <a:pt x="54" y="774"/>
                </a:lnTo>
                <a:lnTo>
                  <a:pt x="50" y="777"/>
                </a:lnTo>
                <a:lnTo>
                  <a:pt x="46" y="781"/>
                </a:lnTo>
                <a:lnTo>
                  <a:pt x="43" y="785"/>
                </a:lnTo>
                <a:lnTo>
                  <a:pt x="40" y="788"/>
                </a:lnTo>
                <a:lnTo>
                  <a:pt x="37" y="793"/>
                </a:lnTo>
                <a:lnTo>
                  <a:pt x="32" y="797"/>
                </a:lnTo>
                <a:lnTo>
                  <a:pt x="29" y="800"/>
                </a:lnTo>
                <a:lnTo>
                  <a:pt x="26" y="805"/>
                </a:lnTo>
                <a:lnTo>
                  <a:pt x="21" y="808"/>
                </a:lnTo>
                <a:lnTo>
                  <a:pt x="19" y="813"/>
                </a:lnTo>
                <a:lnTo>
                  <a:pt x="16" y="818"/>
                </a:lnTo>
                <a:lnTo>
                  <a:pt x="13" y="823"/>
                </a:lnTo>
                <a:lnTo>
                  <a:pt x="12" y="827"/>
                </a:lnTo>
                <a:lnTo>
                  <a:pt x="10" y="832"/>
                </a:lnTo>
                <a:lnTo>
                  <a:pt x="7" y="837"/>
                </a:lnTo>
                <a:lnTo>
                  <a:pt x="4" y="842"/>
                </a:lnTo>
                <a:lnTo>
                  <a:pt x="4" y="846"/>
                </a:lnTo>
                <a:lnTo>
                  <a:pt x="2" y="851"/>
                </a:lnTo>
                <a:lnTo>
                  <a:pt x="0" y="856"/>
                </a:lnTo>
                <a:lnTo>
                  <a:pt x="0" y="861"/>
                </a:lnTo>
                <a:lnTo>
                  <a:pt x="0" y="865"/>
                </a:lnTo>
                <a:lnTo>
                  <a:pt x="0" y="870"/>
                </a:lnTo>
                <a:lnTo>
                  <a:pt x="0" y="875"/>
                </a:lnTo>
                <a:lnTo>
                  <a:pt x="0" y="880"/>
                </a:lnTo>
                <a:lnTo>
                  <a:pt x="0" y="884"/>
                </a:lnTo>
                <a:lnTo>
                  <a:pt x="4" y="889"/>
                </a:lnTo>
                <a:lnTo>
                  <a:pt x="5" y="894"/>
                </a:lnTo>
                <a:lnTo>
                  <a:pt x="7" y="897"/>
                </a:lnTo>
                <a:lnTo>
                  <a:pt x="10" y="902"/>
                </a:lnTo>
                <a:lnTo>
                  <a:pt x="15" y="907"/>
                </a:lnTo>
                <a:lnTo>
                  <a:pt x="18" y="910"/>
                </a:lnTo>
                <a:lnTo>
                  <a:pt x="21" y="915"/>
                </a:lnTo>
                <a:lnTo>
                  <a:pt x="24" y="916"/>
                </a:lnTo>
                <a:lnTo>
                  <a:pt x="29" y="919"/>
                </a:lnTo>
                <a:lnTo>
                  <a:pt x="32" y="923"/>
                </a:lnTo>
                <a:lnTo>
                  <a:pt x="35" y="924"/>
                </a:lnTo>
                <a:lnTo>
                  <a:pt x="38" y="926"/>
                </a:lnTo>
                <a:lnTo>
                  <a:pt x="43" y="929"/>
                </a:lnTo>
                <a:lnTo>
                  <a:pt x="46" y="929"/>
                </a:lnTo>
                <a:lnTo>
                  <a:pt x="50" y="929"/>
                </a:lnTo>
                <a:lnTo>
                  <a:pt x="53" y="930"/>
                </a:lnTo>
                <a:lnTo>
                  <a:pt x="57" y="930"/>
                </a:lnTo>
                <a:lnTo>
                  <a:pt x="61" y="930"/>
                </a:lnTo>
                <a:lnTo>
                  <a:pt x="64" y="930"/>
                </a:lnTo>
                <a:lnTo>
                  <a:pt x="67" y="930"/>
                </a:lnTo>
                <a:lnTo>
                  <a:pt x="72" y="930"/>
                </a:lnTo>
                <a:lnTo>
                  <a:pt x="78" y="927"/>
                </a:lnTo>
                <a:lnTo>
                  <a:pt x="86" y="926"/>
                </a:lnTo>
                <a:lnTo>
                  <a:pt x="91" y="923"/>
                </a:lnTo>
                <a:lnTo>
                  <a:pt x="97" y="919"/>
                </a:lnTo>
                <a:lnTo>
                  <a:pt x="102" y="915"/>
                </a:lnTo>
                <a:lnTo>
                  <a:pt x="107" y="911"/>
                </a:lnTo>
                <a:lnTo>
                  <a:pt x="111" y="907"/>
                </a:lnTo>
                <a:lnTo>
                  <a:pt x="116" y="902"/>
                </a:lnTo>
                <a:lnTo>
                  <a:pt x="119" y="897"/>
                </a:lnTo>
                <a:lnTo>
                  <a:pt x="124" y="892"/>
                </a:lnTo>
                <a:lnTo>
                  <a:pt x="127" y="888"/>
                </a:lnTo>
                <a:lnTo>
                  <a:pt x="134" y="884"/>
                </a:lnTo>
                <a:lnTo>
                  <a:pt x="138" y="880"/>
                </a:lnTo>
                <a:lnTo>
                  <a:pt x="145" y="878"/>
                </a:lnTo>
                <a:lnTo>
                  <a:pt x="149" y="875"/>
                </a:lnTo>
                <a:lnTo>
                  <a:pt x="156" y="875"/>
                </a:lnTo>
                <a:lnTo>
                  <a:pt x="160" y="873"/>
                </a:lnTo>
                <a:lnTo>
                  <a:pt x="164" y="875"/>
                </a:lnTo>
                <a:lnTo>
                  <a:pt x="168" y="875"/>
                </a:lnTo>
                <a:lnTo>
                  <a:pt x="172" y="880"/>
                </a:lnTo>
                <a:lnTo>
                  <a:pt x="172" y="881"/>
                </a:lnTo>
                <a:lnTo>
                  <a:pt x="173" y="884"/>
                </a:lnTo>
                <a:lnTo>
                  <a:pt x="173" y="888"/>
                </a:lnTo>
                <a:lnTo>
                  <a:pt x="173" y="891"/>
                </a:lnTo>
                <a:lnTo>
                  <a:pt x="173" y="896"/>
                </a:lnTo>
                <a:lnTo>
                  <a:pt x="173" y="900"/>
                </a:lnTo>
                <a:lnTo>
                  <a:pt x="172" y="905"/>
                </a:lnTo>
                <a:lnTo>
                  <a:pt x="172" y="911"/>
                </a:lnTo>
                <a:lnTo>
                  <a:pt x="170" y="916"/>
                </a:lnTo>
                <a:lnTo>
                  <a:pt x="168" y="923"/>
                </a:lnTo>
                <a:lnTo>
                  <a:pt x="167" y="927"/>
                </a:lnTo>
                <a:lnTo>
                  <a:pt x="165" y="934"/>
                </a:lnTo>
                <a:lnTo>
                  <a:pt x="164" y="938"/>
                </a:lnTo>
                <a:lnTo>
                  <a:pt x="164" y="945"/>
                </a:lnTo>
                <a:lnTo>
                  <a:pt x="162" y="949"/>
                </a:lnTo>
                <a:lnTo>
                  <a:pt x="162" y="956"/>
                </a:lnTo>
                <a:lnTo>
                  <a:pt x="160" y="962"/>
                </a:lnTo>
                <a:lnTo>
                  <a:pt x="160" y="967"/>
                </a:lnTo>
                <a:lnTo>
                  <a:pt x="159" y="975"/>
                </a:lnTo>
                <a:lnTo>
                  <a:pt x="159" y="980"/>
                </a:lnTo>
                <a:lnTo>
                  <a:pt x="157" y="986"/>
                </a:lnTo>
                <a:lnTo>
                  <a:pt x="157" y="992"/>
                </a:lnTo>
                <a:lnTo>
                  <a:pt x="157" y="997"/>
                </a:lnTo>
                <a:lnTo>
                  <a:pt x="157" y="1003"/>
                </a:lnTo>
                <a:lnTo>
                  <a:pt x="157" y="1010"/>
                </a:lnTo>
                <a:lnTo>
                  <a:pt x="157" y="1016"/>
                </a:lnTo>
                <a:lnTo>
                  <a:pt x="157" y="1022"/>
                </a:lnTo>
                <a:lnTo>
                  <a:pt x="159" y="1029"/>
                </a:lnTo>
                <a:lnTo>
                  <a:pt x="160" y="1035"/>
                </a:lnTo>
                <a:lnTo>
                  <a:pt x="160" y="1043"/>
                </a:lnTo>
                <a:lnTo>
                  <a:pt x="162" y="1046"/>
                </a:lnTo>
                <a:lnTo>
                  <a:pt x="164" y="1049"/>
                </a:lnTo>
                <a:lnTo>
                  <a:pt x="164" y="1052"/>
                </a:lnTo>
                <a:lnTo>
                  <a:pt x="165" y="1057"/>
                </a:lnTo>
                <a:lnTo>
                  <a:pt x="167" y="1064"/>
                </a:lnTo>
                <a:lnTo>
                  <a:pt x="168" y="1070"/>
                </a:lnTo>
                <a:lnTo>
                  <a:pt x="170" y="1075"/>
                </a:lnTo>
                <a:lnTo>
                  <a:pt x="170" y="1078"/>
                </a:lnTo>
                <a:lnTo>
                  <a:pt x="172" y="1081"/>
                </a:lnTo>
                <a:lnTo>
                  <a:pt x="175" y="1086"/>
                </a:lnTo>
                <a:lnTo>
                  <a:pt x="175" y="1089"/>
                </a:lnTo>
                <a:lnTo>
                  <a:pt x="176" y="1092"/>
                </a:lnTo>
                <a:lnTo>
                  <a:pt x="178" y="1097"/>
                </a:lnTo>
                <a:lnTo>
                  <a:pt x="179" y="1102"/>
                </a:lnTo>
                <a:lnTo>
                  <a:pt x="181" y="1105"/>
                </a:lnTo>
                <a:lnTo>
                  <a:pt x="184" y="1110"/>
                </a:lnTo>
                <a:lnTo>
                  <a:pt x="186" y="1113"/>
                </a:lnTo>
                <a:lnTo>
                  <a:pt x="187" y="1117"/>
                </a:lnTo>
                <a:lnTo>
                  <a:pt x="287" y="1067"/>
                </a:lnTo>
                <a:lnTo>
                  <a:pt x="286" y="1064"/>
                </a:lnTo>
                <a:lnTo>
                  <a:pt x="284" y="1060"/>
                </a:lnTo>
                <a:lnTo>
                  <a:pt x="284" y="1057"/>
                </a:lnTo>
                <a:lnTo>
                  <a:pt x="282" y="1054"/>
                </a:lnTo>
                <a:lnTo>
                  <a:pt x="281" y="1051"/>
                </a:lnTo>
                <a:lnTo>
                  <a:pt x="279" y="1046"/>
                </a:lnTo>
                <a:lnTo>
                  <a:pt x="278" y="1041"/>
                </a:lnTo>
                <a:lnTo>
                  <a:pt x="275" y="1037"/>
                </a:lnTo>
                <a:lnTo>
                  <a:pt x="273" y="1032"/>
                </a:lnTo>
                <a:lnTo>
                  <a:pt x="271" y="1026"/>
                </a:lnTo>
                <a:lnTo>
                  <a:pt x="268" y="1019"/>
                </a:lnTo>
                <a:lnTo>
                  <a:pt x="267" y="1014"/>
                </a:lnTo>
                <a:lnTo>
                  <a:pt x="263" y="1008"/>
                </a:lnTo>
                <a:lnTo>
                  <a:pt x="262" y="1002"/>
                </a:lnTo>
                <a:lnTo>
                  <a:pt x="259" y="995"/>
                </a:lnTo>
                <a:lnTo>
                  <a:pt x="257" y="989"/>
                </a:lnTo>
                <a:lnTo>
                  <a:pt x="254" y="981"/>
                </a:lnTo>
                <a:lnTo>
                  <a:pt x="252" y="975"/>
                </a:lnTo>
                <a:lnTo>
                  <a:pt x="251" y="970"/>
                </a:lnTo>
                <a:lnTo>
                  <a:pt x="249" y="967"/>
                </a:lnTo>
                <a:lnTo>
                  <a:pt x="248" y="964"/>
                </a:lnTo>
                <a:lnTo>
                  <a:pt x="248" y="961"/>
                </a:lnTo>
                <a:lnTo>
                  <a:pt x="246" y="953"/>
                </a:lnTo>
                <a:lnTo>
                  <a:pt x="244" y="946"/>
                </a:lnTo>
                <a:lnTo>
                  <a:pt x="241" y="940"/>
                </a:lnTo>
                <a:lnTo>
                  <a:pt x="240" y="934"/>
                </a:lnTo>
                <a:lnTo>
                  <a:pt x="238" y="927"/>
                </a:lnTo>
                <a:lnTo>
                  <a:pt x="238" y="923"/>
                </a:lnTo>
                <a:lnTo>
                  <a:pt x="237" y="916"/>
                </a:lnTo>
                <a:lnTo>
                  <a:pt x="237" y="910"/>
                </a:lnTo>
                <a:lnTo>
                  <a:pt x="235" y="903"/>
                </a:lnTo>
                <a:lnTo>
                  <a:pt x="235" y="900"/>
                </a:lnTo>
                <a:lnTo>
                  <a:pt x="235" y="896"/>
                </a:lnTo>
                <a:lnTo>
                  <a:pt x="235" y="891"/>
                </a:lnTo>
                <a:lnTo>
                  <a:pt x="233" y="886"/>
                </a:lnTo>
                <a:lnTo>
                  <a:pt x="233" y="883"/>
                </a:lnTo>
                <a:lnTo>
                  <a:pt x="232" y="878"/>
                </a:lnTo>
                <a:lnTo>
                  <a:pt x="230" y="875"/>
                </a:lnTo>
                <a:lnTo>
                  <a:pt x="229" y="870"/>
                </a:lnTo>
                <a:lnTo>
                  <a:pt x="229" y="867"/>
                </a:lnTo>
                <a:lnTo>
                  <a:pt x="224" y="861"/>
                </a:lnTo>
                <a:lnTo>
                  <a:pt x="221" y="854"/>
                </a:lnTo>
                <a:lnTo>
                  <a:pt x="217" y="848"/>
                </a:lnTo>
                <a:lnTo>
                  <a:pt x="213" y="843"/>
                </a:lnTo>
                <a:lnTo>
                  <a:pt x="206" y="840"/>
                </a:lnTo>
                <a:lnTo>
                  <a:pt x="200" y="837"/>
                </a:lnTo>
                <a:lnTo>
                  <a:pt x="194" y="834"/>
                </a:lnTo>
                <a:lnTo>
                  <a:pt x="187" y="832"/>
                </a:lnTo>
                <a:lnTo>
                  <a:pt x="181" y="831"/>
                </a:lnTo>
                <a:lnTo>
                  <a:pt x="175" y="832"/>
                </a:lnTo>
                <a:lnTo>
                  <a:pt x="167" y="832"/>
                </a:lnTo>
                <a:lnTo>
                  <a:pt x="160" y="835"/>
                </a:lnTo>
                <a:lnTo>
                  <a:pt x="157" y="835"/>
                </a:lnTo>
                <a:lnTo>
                  <a:pt x="153" y="837"/>
                </a:lnTo>
                <a:lnTo>
                  <a:pt x="149" y="838"/>
                </a:lnTo>
                <a:lnTo>
                  <a:pt x="146" y="840"/>
                </a:lnTo>
                <a:lnTo>
                  <a:pt x="141" y="843"/>
                </a:lnTo>
                <a:lnTo>
                  <a:pt x="137" y="845"/>
                </a:lnTo>
                <a:lnTo>
                  <a:pt x="134" y="848"/>
                </a:lnTo>
                <a:lnTo>
                  <a:pt x="130" y="851"/>
                </a:lnTo>
                <a:lnTo>
                  <a:pt x="126" y="854"/>
                </a:lnTo>
                <a:lnTo>
                  <a:pt x="122" y="858"/>
                </a:lnTo>
                <a:lnTo>
                  <a:pt x="118" y="859"/>
                </a:lnTo>
                <a:lnTo>
                  <a:pt x="115" y="864"/>
                </a:lnTo>
                <a:lnTo>
                  <a:pt x="111" y="865"/>
                </a:lnTo>
                <a:lnTo>
                  <a:pt x="107" y="869"/>
                </a:lnTo>
                <a:lnTo>
                  <a:pt x="103" y="872"/>
                </a:lnTo>
                <a:lnTo>
                  <a:pt x="100" y="875"/>
                </a:lnTo>
                <a:lnTo>
                  <a:pt x="97" y="878"/>
                </a:lnTo>
                <a:lnTo>
                  <a:pt x="92" y="881"/>
                </a:lnTo>
                <a:lnTo>
                  <a:pt x="89" y="883"/>
                </a:lnTo>
                <a:lnTo>
                  <a:pt x="88" y="886"/>
                </a:lnTo>
                <a:lnTo>
                  <a:pt x="80" y="889"/>
                </a:lnTo>
                <a:lnTo>
                  <a:pt x="75" y="894"/>
                </a:lnTo>
                <a:lnTo>
                  <a:pt x="69" y="897"/>
                </a:lnTo>
                <a:lnTo>
                  <a:pt x="65" y="897"/>
                </a:lnTo>
                <a:lnTo>
                  <a:pt x="61" y="897"/>
                </a:lnTo>
                <a:lnTo>
                  <a:pt x="57" y="897"/>
                </a:lnTo>
                <a:lnTo>
                  <a:pt x="53" y="889"/>
                </a:lnTo>
                <a:lnTo>
                  <a:pt x="48" y="883"/>
                </a:lnTo>
                <a:lnTo>
                  <a:pt x="46" y="880"/>
                </a:lnTo>
                <a:lnTo>
                  <a:pt x="46" y="875"/>
                </a:lnTo>
                <a:lnTo>
                  <a:pt x="45" y="872"/>
                </a:lnTo>
                <a:lnTo>
                  <a:pt x="46" y="869"/>
                </a:lnTo>
                <a:lnTo>
                  <a:pt x="46" y="862"/>
                </a:lnTo>
                <a:lnTo>
                  <a:pt x="50" y="858"/>
                </a:lnTo>
                <a:lnTo>
                  <a:pt x="53" y="856"/>
                </a:lnTo>
                <a:lnTo>
                  <a:pt x="56" y="854"/>
                </a:lnTo>
                <a:lnTo>
                  <a:pt x="59" y="854"/>
                </a:lnTo>
                <a:lnTo>
                  <a:pt x="64" y="854"/>
                </a:lnTo>
                <a:lnTo>
                  <a:pt x="65" y="853"/>
                </a:lnTo>
                <a:lnTo>
                  <a:pt x="69" y="851"/>
                </a:lnTo>
                <a:lnTo>
                  <a:pt x="72" y="850"/>
                </a:lnTo>
                <a:lnTo>
                  <a:pt x="78" y="846"/>
                </a:lnTo>
                <a:lnTo>
                  <a:pt x="81" y="843"/>
                </a:lnTo>
                <a:lnTo>
                  <a:pt x="89" y="840"/>
                </a:lnTo>
                <a:lnTo>
                  <a:pt x="96" y="835"/>
                </a:lnTo>
                <a:lnTo>
                  <a:pt x="102" y="832"/>
                </a:lnTo>
                <a:lnTo>
                  <a:pt x="108" y="826"/>
                </a:lnTo>
                <a:lnTo>
                  <a:pt x="116" y="821"/>
                </a:lnTo>
                <a:lnTo>
                  <a:pt x="119" y="816"/>
                </a:lnTo>
                <a:lnTo>
                  <a:pt x="124" y="815"/>
                </a:lnTo>
                <a:lnTo>
                  <a:pt x="127" y="810"/>
                </a:lnTo>
                <a:lnTo>
                  <a:pt x="132" y="808"/>
                </a:lnTo>
                <a:lnTo>
                  <a:pt x="135" y="804"/>
                </a:lnTo>
                <a:lnTo>
                  <a:pt x="140" y="800"/>
                </a:lnTo>
                <a:lnTo>
                  <a:pt x="143" y="797"/>
                </a:lnTo>
                <a:lnTo>
                  <a:pt x="148" y="794"/>
                </a:lnTo>
                <a:lnTo>
                  <a:pt x="153" y="789"/>
                </a:lnTo>
                <a:lnTo>
                  <a:pt x="157" y="785"/>
                </a:lnTo>
                <a:lnTo>
                  <a:pt x="160" y="781"/>
                </a:lnTo>
                <a:lnTo>
                  <a:pt x="165" y="778"/>
                </a:lnTo>
                <a:lnTo>
                  <a:pt x="168" y="774"/>
                </a:lnTo>
                <a:lnTo>
                  <a:pt x="172" y="769"/>
                </a:lnTo>
                <a:lnTo>
                  <a:pt x="176" y="764"/>
                </a:lnTo>
                <a:lnTo>
                  <a:pt x="179" y="761"/>
                </a:lnTo>
                <a:lnTo>
                  <a:pt x="183" y="756"/>
                </a:lnTo>
                <a:lnTo>
                  <a:pt x="187" y="751"/>
                </a:lnTo>
                <a:lnTo>
                  <a:pt x="191" y="747"/>
                </a:lnTo>
                <a:lnTo>
                  <a:pt x="195" y="743"/>
                </a:lnTo>
                <a:lnTo>
                  <a:pt x="198" y="737"/>
                </a:lnTo>
                <a:lnTo>
                  <a:pt x="202" y="734"/>
                </a:lnTo>
                <a:lnTo>
                  <a:pt x="205" y="728"/>
                </a:lnTo>
                <a:lnTo>
                  <a:pt x="208" y="723"/>
                </a:lnTo>
                <a:lnTo>
                  <a:pt x="211" y="718"/>
                </a:lnTo>
                <a:lnTo>
                  <a:pt x="214" y="713"/>
                </a:lnTo>
                <a:lnTo>
                  <a:pt x="217" y="709"/>
                </a:lnTo>
                <a:lnTo>
                  <a:pt x="221" y="705"/>
                </a:lnTo>
                <a:lnTo>
                  <a:pt x="222" y="699"/>
                </a:lnTo>
                <a:lnTo>
                  <a:pt x="225" y="694"/>
                </a:lnTo>
                <a:lnTo>
                  <a:pt x="227" y="689"/>
                </a:lnTo>
                <a:lnTo>
                  <a:pt x="230" y="685"/>
                </a:lnTo>
                <a:lnTo>
                  <a:pt x="230" y="680"/>
                </a:lnTo>
                <a:lnTo>
                  <a:pt x="233" y="675"/>
                </a:lnTo>
                <a:lnTo>
                  <a:pt x="235" y="670"/>
                </a:lnTo>
                <a:lnTo>
                  <a:pt x="237" y="664"/>
                </a:lnTo>
                <a:lnTo>
                  <a:pt x="237" y="659"/>
                </a:lnTo>
                <a:lnTo>
                  <a:pt x="238" y="655"/>
                </a:lnTo>
                <a:lnTo>
                  <a:pt x="238" y="648"/>
                </a:lnTo>
                <a:lnTo>
                  <a:pt x="240" y="645"/>
                </a:lnTo>
                <a:lnTo>
                  <a:pt x="240" y="639"/>
                </a:lnTo>
                <a:lnTo>
                  <a:pt x="240" y="634"/>
                </a:lnTo>
                <a:lnTo>
                  <a:pt x="240" y="629"/>
                </a:lnTo>
                <a:lnTo>
                  <a:pt x="240" y="626"/>
                </a:lnTo>
                <a:lnTo>
                  <a:pt x="238" y="621"/>
                </a:lnTo>
                <a:lnTo>
                  <a:pt x="238" y="617"/>
                </a:lnTo>
                <a:lnTo>
                  <a:pt x="237" y="610"/>
                </a:lnTo>
                <a:lnTo>
                  <a:pt x="237" y="605"/>
                </a:lnTo>
                <a:lnTo>
                  <a:pt x="235" y="602"/>
                </a:lnTo>
                <a:lnTo>
                  <a:pt x="235" y="598"/>
                </a:lnTo>
                <a:lnTo>
                  <a:pt x="233" y="594"/>
                </a:lnTo>
                <a:lnTo>
                  <a:pt x="232" y="590"/>
                </a:lnTo>
                <a:lnTo>
                  <a:pt x="230" y="586"/>
                </a:lnTo>
                <a:lnTo>
                  <a:pt x="229" y="582"/>
                </a:lnTo>
                <a:lnTo>
                  <a:pt x="227" y="579"/>
                </a:lnTo>
                <a:lnTo>
                  <a:pt x="227" y="575"/>
                </a:lnTo>
                <a:lnTo>
                  <a:pt x="224" y="569"/>
                </a:lnTo>
                <a:lnTo>
                  <a:pt x="221" y="564"/>
                </a:lnTo>
                <a:lnTo>
                  <a:pt x="216" y="558"/>
                </a:lnTo>
                <a:lnTo>
                  <a:pt x="213" y="552"/>
                </a:lnTo>
                <a:lnTo>
                  <a:pt x="208" y="545"/>
                </a:lnTo>
                <a:lnTo>
                  <a:pt x="205" y="542"/>
                </a:lnTo>
                <a:lnTo>
                  <a:pt x="200" y="537"/>
                </a:lnTo>
                <a:lnTo>
                  <a:pt x="195" y="534"/>
                </a:lnTo>
                <a:lnTo>
                  <a:pt x="192" y="531"/>
                </a:lnTo>
                <a:lnTo>
                  <a:pt x="187" y="528"/>
                </a:lnTo>
                <a:lnTo>
                  <a:pt x="183" y="523"/>
                </a:lnTo>
                <a:lnTo>
                  <a:pt x="178" y="520"/>
                </a:lnTo>
                <a:lnTo>
                  <a:pt x="173" y="517"/>
                </a:lnTo>
                <a:lnTo>
                  <a:pt x="168" y="515"/>
                </a:lnTo>
                <a:lnTo>
                  <a:pt x="164" y="512"/>
                </a:lnTo>
                <a:lnTo>
                  <a:pt x="160" y="509"/>
                </a:lnTo>
                <a:lnTo>
                  <a:pt x="156" y="507"/>
                </a:lnTo>
                <a:lnTo>
                  <a:pt x="153" y="506"/>
                </a:lnTo>
                <a:lnTo>
                  <a:pt x="148" y="502"/>
                </a:lnTo>
                <a:lnTo>
                  <a:pt x="143" y="501"/>
                </a:lnTo>
                <a:lnTo>
                  <a:pt x="140" y="498"/>
                </a:lnTo>
                <a:lnTo>
                  <a:pt x="137" y="496"/>
                </a:lnTo>
                <a:lnTo>
                  <a:pt x="130" y="491"/>
                </a:lnTo>
                <a:lnTo>
                  <a:pt x="126" y="487"/>
                </a:lnTo>
                <a:lnTo>
                  <a:pt x="121" y="480"/>
                </a:lnTo>
                <a:lnTo>
                  <a:pt x="116" y="476"/>
                </a:lnTo>
                <a:lnTo>
                  <a:pt x="111" y="472"/>
                </a:lnTo>
                <a:lnTo>
                  <a:pt x="108" y="468"/>
                </a:lnTo>
                <a:lnTo>
                  <a:pt x="103" y="464"/>
                </a:lnTo>
                <a:lnTo>
                  <a:pt x="100" y="461"/>
                </a:lnTo>
                <a:lnTo>
                  <a:pt x="99" y="458"/>
                </a:lnTo>
                <a:lnTo>
                  <a:pt x="99" y="455"/>
                </a:lnTo>
                <a:lnTo>
                  <a:pt x="97" y="452"/>
                </a:lnTo>
                <a:lnTo>
                  <a:pt x="99" y="450"/>
                </a:lnTo>
                <a:lnTo>
                  <a:pt x="100" y="447"/>
                </a:lnTo>
                <a:lnTo>
                  <a:pt x="105" y="445"/>
                </a:lnTo>
                <a:lnTo>
                  <a:pt x="107" y="444"/>
                </a:lnTo>
                <a:lnTo>
                  <a:pt x="110" y="444"/>
                </a:lnTo>
                <a:lnTo>
                  <a:pt x="113" y="442"/>
                </a:lnTo>
                <a:lnTo>
                  <a:pt x="118" y="441"/>
                </a:lnTo>
                <a:lnTo>
                  <a:pt x="121" y="441"/>
                </a:lnTo>
                <a:lnTo>
                  <a:pt x="126" y="439"/>
                </a:lnTo>
                <a:lnTo>
                  <a:pt x="132" y="437"/>
                </a:lnTo>
                <a:lnTo>
                  <a:pt x="138" y="437"/>
                </a:lnTo>
                <a:lnTo>
                  <a:pt x="143" y="436"/>
                </a:lnTo>
                <a:lnTo>
                  <a:pt x="149" y="434"/>
                </a:lnTo>
                <a:lnTo>
                  <a:pt x="157" y="433"/>
                </a:lnTo>
                <a:lnTo>
                  <a:pt x="164" y="430"/>
                </a:lnTo>
                <a:lnTo>
                  <a:pt x="168" y="428"/>
                </a:lnTo>
                <a:lnTo>
                  <a:pt x="175" y="425"/>
                </a:lnTo>
                <a:lnTo>
                  <a:pt x="181" y="422"/>
                </a:lnTo>
                <a:lnTo>
                  <a:pt x="187" y="418"/>
                </a:lnTo>
                <a:lnTo>
                  <a:pt x="194" y="415"/>
                </a:lnTo>
                <a:lnTo>
                  <a:pt x="198" y="411"/>
                </a:lnTo>
                <a:lnTo>
                  <a:pt x="206" y="407"/>
                </a:lnTo>
                <a:lnTo>
                  <a:pt x="211" y="403"/>
                </a:lnTo>
                <a:lnTo>
                  <a:pt x="217" y="398"/>
                </a:lnTo>
                <a:lnTo>
                  <a:pt x="222" y="393"/>
                </a:lnTo>
                <a:lnTo>
                  <a:pt x="227" y="388"/>
                </a:lnTo>
                <a:lnTo>
                  <a:pt x="232" y="384"/>
                </a:lnTo>
                <a:lnTo>
                  <a:pt x="237" y="379"/>
                </a:lnTo>
                <a:lnTo>
                  <a:pt x="240" y="372"/>
                </a:lnTo>
                <a:lnTo>
                  <a:pt x="243" y="368"/>
                </a:lnTo>
                <a:lnTo>
                  <a:pt x="248" y="361"/>
                </a:lnTo>
                <a:lnTo>
                  <a:pt x="249" y="355"/>
                </a:lnTo>
                <a:lnTo>
                  <a:pt x="252" y="349"/>
                </a:lnTo>
                <a:lnTo>
                  <a:pt x="256" y="342"/>
                </a:lnTo>
                <a:lnTo>
                  <a:pt x="257" y="338"/>
                </a:lnTo>
                <a:lnTo>
                  <a:pt x="257" y="330"/>
                </a:lnTo>
                <a:lnTo>
                  <a:pt x="259" y="323"/>
                </a:lnTo>
                <a:lnTo>
                  <a:pt x="259" y="317"/>
                </a:lnTo>
                <a:lnTo>
                  <a:pt x="259" y="311"/>
                </a:lnTo>
                <a:lnTo>
                  <a:pt x="257" y="303"/>
                </a:lnTo>
                <a:lnTo>
                  <a:pt x="256" y="296"/>
                </a:lnTo>
                <a:lnTo>
                  <a:pt x="254" y="288"/>
                </a:lnTo>
                <a:lnTo>
                  <a:pt x="252" y="282"/>
                </a:lnTo>
                <a:lnTo>
                  <a:pt x="249" y="279"/>
                </a:lnTo>
                <a:lnTo>
                  <a:pt x="248" y="274"/>
                </a:lnTo>
                <a:lnTo>
                  <a:pt x="246" y="271"/>
                </a:lnTo>
                <a:lnTo>
                  <a:pt x="244" y="268"/>
                </a:lnTo>
                <a:lnTo>
                  <a:pt x="243" y="263"/>
                </a:lnTo>
                <a:lnTo>
                  <a:pt x="241" y="260"/>
                </a:lnTo>
                <a:lnTo>
                  <a:pt x="240" y="257"/>
                </a:lnTo>
                <a:lnTo>
                  <a:pt x="238" y="254"/>
                </a:lnTo>
                <a:lnTo>
                  <a:pt x="235" y="246"/>
                </a:lnTo>
                <a:lnTo>
                  <a:pt x="232" y="239"/>
                </a:lnTo>
                <a:lnTo>
                  <a:pt x="229" y="231"/>
                </a:lnTo>
                <a:lnTo>
                  <a:pt x="225" y="227"/>
                </a:lnTo>
                <a:lnTo>
                  <a:pt x="222" y="219"/>
                </a:lnTo>
                <a:lnTo>
                  <a:pt x="219" y="212"/>
                </a:lnTo>
                <a:lnTo>
                  <a:pt x="216" y="206"/>
                </a:lnTo>
                <a:lnTo>
                  <a:pt x="213" y="200"/>
                </a:lnTo>
                <a:lnTo>
                  <a:pt x="210" y="193"/>
                </a:lnTo>
                <a:lnTo>
                  <a:pt x="206" y="187"/>
                </a:lnTo>
                <a:lnTo>
                  <a:pt x="202" y="181"/>
                </a:lnTo>
                <a:lnTo>
                  <a:pt x="198" y="176"/>
                </a:lnTo>
                <a:lnTo>
                  <a:pt x="195" y="170"/>
                </a:lnTo>
                <a:lnTo>
                  <a:pt x="192" y="163"/>
                </a:lnTo>
                <a:lnTo>
                  <a:pt x="189" y="159"/>
                </a:lnTo>
                <a:lnTo>
                  <a:pt x="186" y="152"/>
                </a:lnTo>
                <a:lnTo>
                  <a:pt x="183" y="147"/>
                </a:lnTo>
                <a:lnTo>
                  <a:pt x="179" y="143"/>
                </a:lnTo>
                <a:lnTo>
                  <a:pt x="176" y="138"/>
                </a:lnTo>
                <a:lnTo>
                  <a:pt x="175" y="135"/>
                </a:lnTo>
                <a:lnTo>
                  <a:pt x="172" y="128"/>
                </a:lnTo>
                <a:lnTo>
                  <a:pt x="168" y="125"/>
                </a:lnTo>
                <a:lnTo>
                  <a:pt x="165" y="120"/>
                </a:lnTo>
                <a:lnTo>
                  <a:pt x="164" y="117"/>
                </a:lnTo>
                <a:lnTo>
                  <a:pt x="160" y="113"/>
                </a:lnTo>
                <a:lnTo>
                  <a:pt x="159" y="109"/>
                </a:lnTo>
                <a:lnTo>
                  <a:pt x="157" y="106"/>
                </a:lnTo>
                <a:lnTo>
                  <a:pt x="156" y="103"/>
                </a:lnTo>
                <a:lnTo>
                  <a:pt x="151" y="97"/>
                </a:lnTo>
                <a:lnTo>
                  <a:pt x="148" y="92"/>
                </a:lnTo>
                <a:lnTo>
                  <a:pt x="143" y="86"/>
                </a:lnTo>
                <a:lnTo>
                  <a:pt x="141" y="79"/>
                </a:lnTo>
                <a:lnTo>
                  <a:pt x="140" y="74"/>
                </a:lnTo>
                <a:lnTo>
                  <a:pt x="138" y="68"/>
                </a:lnTo>
                <a:lnTo>
                  <a:pt x="138" y="63"/>
                </a:lnTo>
                <a:lnTo>
                  <a:pt x="138" y="59"/>
                </a:lnTo>
                <a:lnTo>
                  <a:pt x="140" y="52"/>
                </a:lnTo>
                <a:lnTo>
                  <a:pt x="141" y="49"/>
                </a:lnTo>
                <a:lnTo>
                  <a:pt x="145" y="46"/>
                </a:lnTo>
                <a:lnTo>
                  <a:pt x="149" y="44"/>
                </a:lnTo>
                <a:lnTo>
                  <a:pt x="153" y="43"/>
                </a:lnTo>
                <a:lnTo>
                  <a:pt x="159" y="43"/>
                </a:lnTo>
                <a:lnTo>
                  <a:pt x="162" y="43"/>
                </a:lnTo>
                <a:lnTo>
                  <a:pt x="165" y="43"/>
                </a:lnTo>
                <a:lnTo>
                  <a:pt x="168" y="44"/>
                </a:lnTo>
                <a:lnTo>
                  <a:pt x="173" y="46"/>
                </a:lnTo>
                <a:lnTo>
                  <a:pt x="176" y="46"/>
                </a:lnTo>
                <a:lnTo>
                  <a:pt x="181" y="48"/>
                </a:lnTo>
                <a:lnTo>
                  <a:pt x="184" y="49"/>
                </a:lnTo>
                <a:lnTo>
                  <a:pt x="187" y="51"/>
                </a:lnTo>
                <a:lnTo>
                  <a:pt x="192" y="54"/>
                </a:lnTo>
                <a:lnTo>
                  <a:pt x="197" y="59"/>
                </a:lnTo>
                <a:lnTo>
                  <a:pt x="200" y="63"/>
                </a:lnTo>
                <a:lnTo>
                  <a:pt x="203" y="68"/>
                </a:lnTo>
                <a:lnTo>
                  <a:pt x="206" y="73"/>
                </a:lnTo>
                <a:lnTo>
                  <a:pt x="210" y="78"/>
                </a:lnTo>
                <a:lnTo>
                  <a:pt x="211" y="84"/>
                </a:lnTo>
                <a:lnTo>
                  <a:pt x="213" y="89"/>
                </a:lnTo>
                <a:lnTo>
                  <a:pt x="214" y="95"/>
                </a:lnTo>
                <a:lnTo>
                  <a:pt x="216" y="103"/>
                </a:lnTo>
                <a:lnTo>
                  <a:pt x="217" y="109"/>
                </a:lnTo>
                <a:lnTo>
                  <a:pt x="221" y="116"/>
                </a:lnTo>
                <a:lnTo>
                  <a:pt x="221" y="119"/>
                </a:lnTo>
                <a:lnTo>
                  <a:pt x="222" y="124"/>
                </a:lnTo>
                <a:lnTo>
                  <a:pt x="224" y="127"/>
                </a:lnTo>
                <a:lnTo>
                  <a:pt x="225" y="132"/>
                </a:lnTo>
                <a:lnTo>
                  <a:pt x="229" y="138"/>
                </a:lnTo>
                <a:lnTo>
                  <a:pt x="232" y="144"/>
                </a:lnTo>
                <a:lnTo>
                  <a:pt x="235" y="147"/>
                </a:lnTo>
                <a:lnTo>
                  <a:pt x="237" y="152"/>
                </a:lnTo>
                <a:lnTo>
                  <a:pt x="238" y="155"/>
                </a:lnTo>
                <a:lnTo>
                  <a:pt x="241" y="160"/>
                </a:lnTo>
                <a:lnTo>
                  <a:pt x="243" y="163"/>
                </a:lnTo>
                <a:lnTo>
                  <a:pt x="244" y="166"/>
                </a:lnTo>
                <a:lnTo>
                  <a:pt x="248" y="170"/>
                </a:lnTo>
                <a:lnTo>
                  <a:pt x="251" y="174"/>
                </a:lnTo>
                <a:lnTo>
                  <a:pt x="256" y="181"/>
                </a:lnTo>
                <a:lnTo>
                  <a:pt x="260" y="189"/>
                </a:lnTo>
                <a:lnTo>
                  <a:pt x="263" y="193"/>
                </a:lnTo>
                <a:lnTo>
                  <a:pt x="270" y="200"/>
                </a:lnTo>
                <a:lnTo>
                  <a:pt x="273" y="204"/>
                </a:lnTo>
                <a:lnTo>
                  <a:pt x="276" y="209"/>
                </a:lnTo>
                <a:lnTo>
                  <a:pt x="279" y="212"/>
                </a:lnTo>
                <a:lnTo>
                  <a:pt x="281" y="216"/>
                </a:lnTo>
                <a:lnTo>
                  <a:pt x="282" y="216"/>
                </a:lnTo>
                <a:lnTo>
                  <a:pt x="284" y="217"/>
                </a:lnTo>
                <a:lnTo>
                  <a:pt x="284" y="2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3732213" y="5884863"/>
            <a:ext cx="747712" cy="430212"/>
          </a:xfrm>
          <a:custGeom>
            <a:avLst/>
            <a:gdLst/>
            <a:ahLst/>
            <a:cxnLst>
              <a:cxn ang="0">
                <a:pos x="16" y="112"/>
              </a:cxn>
              <a:cxn ang="0">
                <a:pos x="50" y="117"/>
              </a:cxn>
              <a:cxn ang="0">
                <a:pos x="73" y="120"/>
              </a:cxn>
              <a:cxn ang="0">
                <a:pos x="99" y="122"/>
              </a:cxn>
              <a:cxn ang="0">
                <a:pos x="126" y="123"/>
              </a:cxn>
              <a:cxn ang="0">
                <a:pos x="156" y="127"/>
              </a:cxn>
              <a:cxn ang="0">
                <a:pos x="184" y="127"/>
              </a:cxn>
              <a:cxn ang="0">
                <a:pos x="214" y="127"/>
              </a:cxn>
              <a:cxn ang="0">
                <a:pos x="241" y="127"/>
              </a:cxn>
              <a:cxn ang="0">
                <a:pos x="271" y="131"/>
              </a:cxn>
              <a:cxn ang="0">
                <a:pos x="305" y="141"/>
              </a:cxn>
              <a:cxn ang="0">
                <a:pos x="338" y="154"/>
              </a:cxn>
              <a:cxn ang="0">
                <a:pos x="374" y="169"/>
              </a:cxn>
              <a:cxn ang="0">
                <a:pos x="406" y="190"/>
              </a:cxn>
              <a:cxn ang="0">
                <a:pos x="438" y="211"/>
              </a:cxn>
              <a:cxn ang="0">
                <a:pos x="465" y="231"/>
              </a:cxn>
              <a:cxn ang="0">
                <a:pos x="488" y="253"/>
              </a:cxn>
              <a:cxn ang="0">
                <a:pos x="512" y="279"/>
              </a:cxn>
              <a:cxn ang="0">
                <a:pos x="526" y="307"/>
              </a:cxn>
              <a:cxn ang="0">
                <a:pos x="552" y="344"/>
              </a:cxn>
              <a:cxn ang="0">
                <a:pos x="587" y="379"/>
              </a:cxn>
              <a:cxn ang="0">
                <a:pos x="615" y="399"/>
              </a:cxn>
              <a:cxn ang="0">
                <a:pos x="644" y="417"/>
              </a:cxn>
              <a:cxn ang="0">
                <a:pos x="672" y="434"/>
              </a:cxn>
              <a:cxn ang="0">
                <a:pos x="712" y="453"/>
              </a:cxn>
              <a:cxn ang="0">
                <a:pos x="745" y="467"/>
              </a:cxn>
              <a:cxn ang="0">
                <a:pos x="778" y="488"/>
              </a:cxn>
              <a:cxn ang="0">
                <a:pos x="808" y="509"/>
              </a:cxn>
              <a:cxn ang="0">
                <a:pos x="838" y="534"/>
              </a:cxn>
              <a:cxn ang="0">
                <a:pos x="940" y="472"/>
              </a:cxn>
              <a:cxn ang="0">
                <a:pos x="924" y="445"/>
              </a:cxn>
              <a:cxn ang="0">
                <a:pos x="897" y="418"/>
              </a:cxn>
              <a:cxn ang="0">
                <a:pos x="867" y="399"/>
              </a:cxn>
              <a:cxn ang="0">
                <a:pos x="837" y="388"/>
              </a:cxn>
              <a:cxn ang="0">
                <a:pos x="804" y="379"/>
              </a:cxn>
              <a:cxn ang="0">
                <a:pos x="762" y="371"/>
              </a:cxn>
              <a:cxn ang="0">
                <a:pos x="715" y="366"/>
              </a:cxn>
              <a:cxn ang="0">
                <a:pos x="675" y="356"/>
              </a:cxn>
              <a:cxn ang="0">
                <a:pos x="639" y="345"/>
              </a:cxn>
              <a:cxn ang="0">
                <a:pos x="607" y="331"/>
              </a:cxn>
              <a:cxn ang="0">
                <a:pos x="582" y="315"/>
              </a:cxn>
              <a:cxn ang="0">
                <a:pos x="558" y="296"/>
              </a:cxn>
              <a:cxn ang="0">
                <a:pos x="531" y="268"/>
              </a:cxn>
              <a:cxn ang="0">
                <a:pos x="515" y="247"/>
              </a:cxn>
              <a:cxn ang="0">
                <a:pos x="498" y="223"/>
              </a:cxn>
              <a:cxn ang="0">
                <a:pos x="484" y="201"/>
              </a:cxn>
              <a:cxn ang="0">
                <a:pos x="469" y="180"/>
              </a:cxn>
              <a:cxn ang="0">
                <a:pos x="450" y="157"/>
              </a:cxn>
              <a:cxn ang="0">
                <a:pos x="425" y="136"/>
              </a:cxn>
              <a:cxn ang="0">
                <a:pos x="398" y="114"/>
              </a:cxn>
              <a:cxn ang="0">
                <a:pos x="366" y="95"/>
              </a:cxn>
              <a:cxn ang="0">
                <a:pos x="335" y="77"/>
              </a:cxn>
              <a:cxn ang="0">
                <a:pos x="300" y="60"/>
              </a:cxn>
              <a:cxn ang="0">
                <a:pos x="268" y="44"/>
              </a:cxn>
              <a:cxn ang="0">
                <a:pos x="240" y="31"/>
              </a:cxn>
              <a:cxn ang="0">
                <a:pos x="214" y="24"/>
              </a:cxn>
              <a:cxn ang="0">
                <a:pos x="191" y="16"/>
              </a:cxn>
              <a:cxn ang="0">
                <a:pos x="154" y="9"/>
              </a:cxn>
              <a:cxn ang="0">
                <a:pos x="116" y="5"/>
              </a:cxn>
              <a:cxn ang="0">
                <a:pos x="81" y="1"/>
              </a:cxn>
              <a:cxn ang="0">
                <a:pos x="53" y="0"/>
              </a:cxn>
              <a:cxn ang="0">
                <a:pos x="0" y="111"/>
              </a:cxn>
            </a:cxnLst>
            <a:rect l="0" t="0" r="r" b="b"/>
            <a:pathLst>
              <a:path w="943" h="540">
                <a:moveTo>
                  <a:pt x="0" y="111"/>
                </a:moveTo>
                <a:lnTo>
                  <a:pt x="2" y="111"/>
                </a:lnTo>
                <a:lnTo>
                  <a:pt x="7" y="111"/>
                </a:lnTo>
                <a:lnTo>
                  <a:pt x="8" y="111"/>
                </a:lnTo>
                <a:lnTo>
                  <a:pt x="13" y="112"/>
                </a:lnTo>
                <a:lnTo>
                  <a:pt x="16" y="112"/>
                </a:lnTo>
                <a:lnTo>
                  <a:pt x="23" y="114"/>
                </a:lnTo>
                <a:lnTo>
                  <a:pt x="27" y="114"/>
                </a:lnTo>
                <a:lnTo>
                  <a:pt x="34" y="114"/>
                </a:lnTo>
                <a:lnTo>
                  <a:pt x="38" y="115"/>
                </a:lnTo>
                <a:lnTo>
                  <a:pt x="46" y="117"/>
                </a:lnTo>
                <a:lnTo>
                  <a:pt x="50" y="117"/>
                </a:lnTo>
                <a:lnTo>
                  <a:pt x="53" y="117"/>
                </a:lnTo>
                <a:lnTo>
                  <a:pt x="57" y="117"/>
                </a:lnTo>
                <a:lnTo>
                  <a:pt x="61" y="119"/>
                </a:lnTo>
                <a:lnTo>
                  <a:pt x="65" y="119"/>
                </a:lnTo>
                <a:lnTo>
                  <a:pt x="69" y="119"/>
                </a:lnTo>
                <a:lnTo>
                  <a:pt x="73" y="120"/>
                </a:lnTo>
                <a:lnTo>
                  <a:pt x="78" y="120"/>
                </a:lnTo>
                <a:lnTo>
                  <a:pt x="81" y="120"/>
                </a:lnTo>
                <a:lnTo>
                  <a:pt x="86" y="120"/>
                </a:lnTo>
                <a:lnTo>
                  <a:pt x="91" y="120"/>
                </a:lnTo>
                <a:lnTo>
                  <a:pt x="94" y="122"/>
                </a:lnTo>
                <a:lnTo>
                  <a:pt x="99" y="122"/>
                </a:lnTo>
                <a:lnTo>
                  <a:pt x="103" y="122"/>
                </a:lnTo>
                <a:lnTo>
                  <a:pt x="108" y="122"/>
                </a:lnTo>
                <a:lnTo>
                  <a:pt x="111" y="123"/>
                </a:lnTo>
                <a:lnTo>
                  <a:pt x="116" y="123"/>
                </a:lnTo>
                <a:lnTo>
                  <a:pt x="121" y="123"/>
                </a:lnTo>
                <a:lnTo>
                  <a:pt x="126" y="123"/>
                </a:lnTo>
                <a:lnTo>
                  <a:pt x="132" y="123"/>
                </a:lnTo>
                <a:lnTo>
                  <a:pt x="137" y="123"/>
                </a:lnTo>
                <a:lnTo>
                  <a:pt x="141" y="125"/>
                </a:lnTo>
                <a:lnTo>
                  <a:pt x="146" y="125"/>
                </a:lnTo>
                <a:lnTo>
                  <a:pt x="151" y="127"/>
                </a:lnTo>
                <a:lnTo>
                  <a:pt x="156" y="127"/>
                </a:lnTo>
                <a:lnTo>
                  <a:pt x="160" y="127"/>
                </a:lnTo>
                <a:lnTo>
                  <a:pt x="165" y="127"/>
                </a:lnTo>
                <a:lnTo>
                  <a:pt x="170" y="127"/>
                </a:lnTo>
                <a:lnTo>
                  <a:pt x="175" y="127"/>
                </a:lnTo>
                <a:lnTo>
                  <a:pt x="179" y="127"/>
                </a:lnTo>
                <a:lnTo>
                  <a:pt x="184" y="127"/>
                </a:lnTo>
                <a:lnTo>
                  <a:pt x="191" y="127"/>
                </a:lnTo>
                <a:lnTo>
                  <a:pt x="195" y="127"/>
                </a:lnTo>
                <a:lnTo>
                  <a:pt x="200" y="127"/>
                </a:lnTo>
                <a:lnTo>
                  <a:pt x="203" y="127"/>
                </a:lnTo>
                <a:lnTo>
                  <a:pt x="210" y="127"/>
                </a:lnTo>
                <a:lnTo>
                  <a:pt x="214" y="127"/>
                </a:lnTo>
                <a:lnTo>
                  <a:pt x="219" y="127"/>
                </a:lnTo>
                <a:lnTo>
                  <a:pt x="224" y="127"/>
                </a:lnTo>
                <a:lnTo>
                  <a:pt x="229" y="128"/>
                </a:lnTo>
                <a:lnTo>
                  <a:pt x="232" y="127"/>
                </a:lnTo>
                <a:lnTo>
                  <a:pt x="236" y="127"/>
                </a:lnTo>
                <a:lnTo>
                  <a:pt x="241" y="127"/>
                </a:lnTo>
                <a:lnTo>
                  <a:pt x="246" y="128"/>
                </a:lnTo>
                <a:lnTo>
                  <a:pt x="252" y="128"/>
                </a:lnTo>
                <a:lnTo>
                  <a:pt x="257" y="130"/>
                </a:lnTo>
                <a:lnTo>
                  <a:pt x="262" y="130"/>
                </a:lnTo>
                <a:lnTo>
                  <a:pt x="268" y="131"/>
                </a:lnTo>
                <a:lnTo>
                  <a:pt x="271" y="131"/>
                </a:lnTo>
                <a:lnTo>
                  <a:pt x="278" y="133"/>
                </a:lnTo>
                <a:lnTo>
                  <a:pt x="282" y="134"/>
                </a:lnTo>
                <a:lnTo>
                  <a:pt x="289" y="136"/>
                </a:lnTo>
                <a:lnTo>
                  <a:pt x="293" y="138"/>
                </a:lnTo>
                <a:lnTo>
                  <a:pt x="298" y="139"/>
                </a:lnTo>
                <a:lnTo>
                  <a:pt x="305" y="141"/>
                </a:lnTo>
                <a:lnTo>
                  <a:pt x="311" y="144"/>
                </a:lnTo>
                <a:lnTo>
                  <a:pt x="317" y="146"/>
                </a:lnTo>
                <a:lnTo>
                  <a:pt x="322" y="147"/>
                </a:lnTo>
                <a:lnTo>
                  <a:pt x="328" y="149"/>
                </a:lnTo>
                <a:lnTo>
                  <a:pt x="333" y="150"/>
                </a:lnTo>
                <a:lnTo>
                  <a:pt x="338" y="154"/>
                </a:lnTo>
                <a:lnTo>
                  <a:pt x="344" y="155"/>
                </a:lnTo>
                <a:lnTo>
                  <a:pt x="351" y="158"/>
                </a:lnTo>
                <a:lnTo>
                  <a:pt x="355" y="161"/>
                </a:lnTo>
                <a:lnTo>
                  <a:pt x="362" y="165"/>
                </a:lnTo>
                <a:lnTo>
                  <a:pt x="366" y="168"/>
                </a:lnTo>
                <a:lnTo>
                  <a:pt x="374" y="169"/>
                </a:lnTo>
                <a:lnTo>
                  <a:pt x="379" y="173"/>
                </a:lnTo>
                <a:lnTo>
                  <a:pt x="384" y="176"/>
                </a:lnTo>
                <a:lnTo>
                  <a:pt x="390" y="180"/>
                </a:lnTo>
                <a:lnTo>
                  <a:pt x="395" y="184"/>
                </a:lnTo>
                <a:lnTo>
                  <a:pt x="401" y="187"/>
                </a:lnTo>
                <a:lnTo>
                  <a:pt x="406" y="190"/>
                </a:lnTo>
                <a:lnTo>
                  <a:pt x="412" y="193"/>
                </a:lnTo>
                <a:lnTo>
                  <a:pt x="415" y="196"/>
                </a:lnTo>
                <a:lnTo>
                  <a:pt x="422" y="199"/>
                </a:lnTo>
                <a:lnTo>
                  <a:pt x="427" y="203"/>
                </a:lnTo>
                <a:lnTo>
                  <a:pt x="433" y="206"/>
                </a:lnTo>
                <a:lnTo>
                  <a:pt x="438" y="211"/>
                </a:lnTo>
                <a:lnTo>
                  <a:pt x="442" y="214"/>
                </a:lnTo>
                <a:lnTo>
                  <a:pt x="447" y="217"/>
                </a:lnTo>
                <a:lnTo>
                  <a:pt x="452" y="222"/>
                </a:lnTo>
                <a:lnTo>
                  <a:pt x="457" y="225"/>
                </a:lnTo>
                <a:lnTo>
                  <a:pt x="461" y="228"/>
                </a:lnTo>
                <a:lnTo>
                  <a:pt x="465" y="231"/>
                </a:lnTo>
                <a:lnTo>
                  <a:pt x="469" y="236"/>
                </a:lnTo>
                <a:lnTo>
                  <a:pt x="474" y="241"/>
                </a:lnTo>
                <a:lnTo>
                  <a:pt x="479" y="244"/>
                </a:lnTo>
                <a:lnTo>
                  <a:pt x="482" y="247"/>
                </a:lnTo>
                <a:lnTo>
                  <a:pt x="485" y="250"/>
                </a:lnTo>
                <a:lnTo>
                  <a:pt x="488" y="253"/>
                </a:lnTo>
                <a:lnTo>
                  <a:pt x="493" y="258"/>
                </a:lnTo>
                <a:lnTo>
                  <a:pt x="496" y="261"/>
                </a:lnTo>
                <a:lnTo>
                  <a:pt x="499" y="264"/>
                </a:lnTo>
                <a:lnTo>
                  <a:pt x="503" y="269"/>
                </a:lnTo>
                <a:lnTo>
                  <a:pt x="506" y="272"/>
                </a:lnTo>
                <a:lnTo>
                  <a:pt x="512" y="279"/>
                </a:lnTo>
                <a:lnTo>
                  <a:pt x="515" y="287"/>
                </a:lnTo>
                <a:lnTo>
                  <a:pt x="518" y="290"/>
                </a:lnTo>
                <a:lnTo>
                  <a:pt x="520" y="293"/>
                </a:lnTo>
                <a:lnTo>
                  <a:pt x="522" y="296"/>
                </a:lnTo>
                <a:lnTo>
                  <a:pt x="523" y="301"/>
                </a:lnTo>
                <a:lnTo>
                  <a:pt x="526" y="307"/>
                </a:lnTo>
                <a:lnTo>
                  <a:pt x="530" y="314"/>
                </a:lnTo>
                <a:lnTo>
                  <a:pt x="533" y="320"/>
                </a:lnTo>
                <a:lnTo>
                  <a:pt x="537" y="326"/>
                </a:lnTo>
                <a:lnTo>
                  <a:pt x="541" y="333"/>
                </a:lnTo>
                <a:lnTo>
                  <a:pt x="547" y="339"/>
                </a:lnTo>
                <a:lnTo>
                  <a:pt x="552" y="344"/>
                </a:lnTo>
                <a:lnTo>
                  <a:pt x="558" y="350"/>
                </a:lnTo>
                <a:lnTo>
                  <a:pt x="563" y="356"/>
                </a:lnTo>
                <a:lnTo>
                  <a:pt x="569" y="363"/>
                </a:lnTo>
                <a:lnTo>
                  <a:pt x="575" y="367"/>
                </a:lnTo>
                <a:lnTo>
                  <a:pt x="582" y="374"/>
                </a:lnTo>
                <a:lnTo>
                  <a:pt x="587" y="379"/>
                </a:lnTo>
                <a:lnTo>
                  <a:pt x="594" y="385"/>
                </a:lnTo>
                <a:lnTo>
                  <a:pt x="598" y="387"/>
                </a:lnTo>
                <a:lnTo>
                  <a:pt x="601" y="390"/>
                </a:lnTo>
                <a:lnTo>
                  <a:pt x="604" y="393"/>
                </a:lnTo>
                <a:lnTo>
                  <a:pt x="609" y="396"/>
                </a:lnTo>
                <a:lnTo>
                  <a:pt x="615" y="399"/>
                </a:lnTo>
                <a:lnTo>
                  <a:pt x="623" y="404"/>
                </a:lnTo>
                <a:lnTo>
                  <a:pt x="626" y="406"/>
                </a:lnTo>
                <a:lnTo>
                  <a:pt x="629" y="409"/>
                </a:lnTo>
                <a:lnTo>
                  <a:pt x="632" y="410"/>
                </a:lnTo>
                <a:lnTo>
                  <a:pt x="637" y="413"/>
                </a:lnTo>
                <a:lnTo>
                  <a:pt x="644" y="417"/>
                </a:lnTo>
                <a:lnTo>
                  <a:pt x="650" y="423"/>
                </a:lnTo>
                <a:lnTo>
                  <a:pt x="653" y="425"/>
                </a:lnTo>
                <a:lnTo>
                  <a:pt x="658" y="426"/>
                </a:lnTo>
                <a:lnTo>
                  <a:pt x="661" y="428"/>
                </a:lnTo>
                <a:lnTo>
                  <a:pt x="666" y="431"/>
                </a:lnTo>
                <a:lnTo>
                  <a:pt x="672" y="434"/>
                </a:lnTo>
                <a:lnTo>
                  <a:pt x="680" y="437"/>
                </a:lnTo>
                <a:lnTo>
                  <a:pt x="686" y="440"/>
                </a:lnTo>
                <a:lnTo>
                  <a:pt x="693" y="444"/>
                </a:lnTo>
                <a:lnTo>
                  <a:pt x="699" y="447"/>
                </a:lnTo>
                <a:lnTo>
                  <a:pt x="705" y="450"/>
                </a:lnTo>
                <a:lnTo>
                  <a:pt x="712" y="453"/>
                </a:lnTo>
                <a:lnTo>
                  <a:pt x="718" y="455"/>
                </a:lnTo>
                <a:lnTo>
                  <a:pt x="723" y="456"/>
                </a:lnTo>
                <a:lnTo>
                  <a:pt x="729" y="459"/>
                </a:lnTo>
                <a:lnTo>
                  <a:pt x="735" y="461"/>
                </a:lnTo>
                <a:lnTo>
                  <a:pt x="740" y="464"/>
                </a:lnTo>
                <a:lnTo>
                  <a:pt x="745" y="467"/>
                </a:lnTo>
                <a:lnTo>
                  <a:pt x="751" y="471"/>
                </a:lnTo>
                <a:lnTo>
                  <a:pt x="758" y="474"/>
                </a:lnTo>
                <a:lnTo>
                  <a:pt x="764" y="477"/>
                </a:lnTo>
                <a:lnTo>
                  <a:pt x="769" y="480"/>
                </a:lnTo>
                <a:lnTo>
                  <a:pt x="773" y="485"/>
                </a:lnTo>
                <a:lnTo>
                  <a:pt x="778" y="488"/>
                </a:lnTo>
                <a:lnTo>
                  <a:pt x="785" y="491"/>
                </a:lnTo>
                <a:lnTo>
                  <a:pt x="789" y="496"/>
                </a:lnTo>
                <a:lnTo>
                  <a:pt x="796" y="499"/>
                </a:lnTo>
                <a:lnTo>
                  <a:pt x="799" y="502"/>
                </a:lnTo>
                <a:lnTo>
                  <a:pt x="805" y="505"/>
                </a:lnTo>
                <a:lnTo>
                  <a:pt x="808" y="509"/>
                </a:lnTo>
                <a:lnTo>
                  <a:pt x="813" y="513"/>
                </a:lnTo>
                <a:lnTo>
                  <a:pt x="816" y="516"/>
                </a:lnTo>
                <a:lnTo>
                  <a:pt x="821" y="520"/>
                </a:lnTo>
                <a:lnTo>
                  <a:pt x="827" y="524"/>
                </a:lnTo>
                <a:lnTo>
                  <a:pt x="834" y="531"/>
                </a:lnTo>
                <a:lnTo>
                  <a:pt x="838" y="534"/>
                </a:lnTo>
                <a:lnTo>
                  <a:pt x="843" y="537"/>
                </a:lnTo>
                <a:lnTo>
                  <a:pt x="845" y="540"/>
                </a:lnTo>
                <a:lnTo>
                  <a:pt x="846" y="540"/>
                </a:lnTo>
                <a:lnTo>
                  <a:pt x="943" y="477"/>
                </a:lnTo>
                <a:lnTo>
                  <a:pt x="941" y="475"/>
                </a:lnTo>
                <a:lnTo>
                  <a:pt x="940" y="472"/>
                </a:lnTo>
                <a:lnTo>
                  <a:pt x="938" y="467"/>
                </a:lnTo>
                <a:lnTo>
                  <a:pt x="935" y="461"/>
                </a:lnTo>
                <a:lnTo>
                  <a:pt x="933" y="458"/>
                </a:lnTo>
                <a:lnTo>
                  <a:pt x="930" y="453"/>
                </a:lnTo>
                <a:lnTo>
                  <a:pt x="927" y="450"/>
                </a:lnTo>
                <a:lnTo>
                  <a:pt x="924" y="445"/>
                </a:lnTo>
                <a:lnTo>
                  <a:pt x="921" y="442"/>
                </a:lnTo>
                <a:lnTo>
                  <a:pt x="918" y="437"/>
                </a:lnTo>
                <a:lnTo>
                  <a:pt x="911" y="432"/>
                </a:lnTo>
                <a:lnTo>
                  <a:pt x="908" y="428"/>
                </a:lnTo>
                <a:lnTo>
                  <a:pt x="902" y="423"/>
                </a:lnTo>
                <a:lnTo>
                  <a:pt x="897" y="418"/>
                </a:lnTo>
                <a:lnTo>
                  <a:pt x="889" y="413"/>
                </a:lnTo>
                <a:lnTo>
                  <a:pt x="883" y="409"/>
                </a:lnTo>
                <a:lnTo>
                  <a:pt x="878" y="406"/>
                </a:lnTo>
                <a:lnTo>
                  <a:pt x="875" y="404"/>
                </a:lnTo>
                <a:lnTo>
                  <a:pt x="870" y="401"/>
                </a:lnTo>
                <a:lnTo>
                  <a:pt x="867" y="399"/>
                </a:lnTo>
                <a:lnTo>
                  <a:pt x="862" y="398"/>
                </a:lnTo>
                <a:lnTo>
                  <a:pt x="857" y="396"/>
                </a:lnTo>
                <a:lnTo>
                  <a:pt x="853" y="393"/>
                </a:lnTo>
                <a:lnTo>
                  <a:pt x="848" y="391"/>
                </a:lnTo>
                <a:lnTo>
                  <a:pt x="843" y="390"/>
                </a:lnTo>
                <a:lnTo>
                  <a:pt x="837" y="388"/>
                </a:lnTo>
                <a:lnTo>
                  <a:pt x="832" y="385"/>
                </a:lnTo>
                <a:lnTo>
                  <a:pt x="827" y="383"/>
                </a:lnTo>
                <a:lnTo>
                  <a:pt x="821" y="382"/>
                </a:lnTo>
                <a:lnTo>
                  <a:pt x="815" y="380"/>
                </a:lnTo>
                <a:lnTo>
                  <a:pt x="810" y="379"/>
                </a:lnTo>
                <a:lnTo>
                  <a:pt x="804" y="379"/>
                </a:lnTo>
                <a:lnTo>
                  <a:pt x="796" y="375"/>
                </a:lnTo>
                <a:lnTo>
                  <a:pt x="789" y="375"/>
                </a:lnTo>
                <a:lnTo>
                  <a:pt x="783" y="374"/>
                </a:lnTo>
                <a:lnTo>
                  <a:pt x="777" y="372"/>
                </a:lnTo>
                <a:lnTo>
                  <a:pt x="769" y="371"/>
                </a:lnTo>
                <a:lnTo>
                  <a:pt x="762" y="371"/>
                </a:lnTo>
                <a:lnTo>
                  <a:pt x="754" y="371"/>
                </a:lnTo>
                <a:lnTo>
                  <a:pt x="747" y="371"/>
                </a:lnTo>
                <a:lnTo>
                  <a:pt x="739" y="369"/>
                </a:lnTo>
                <a:lnTo>
                  <a:pt x="731" y="367"/>
                </a:lnTo>
                <a:lnTo>
                  <a:pt x="723" y="367"/>
                </a:lnTo>
                <a:lnTo>
                  <a:pt x="715" y="366"/>
                </a:lnTo>
                <a:lnTo>
                  <a:pt x="707" y="364"/>
                </a:lnTo>
                <a:lnTo>
                  <a:pt x="701" y="364"/>
                </a:lnTo>
                <a:lnTo>
                  <a:pt x="694" y="363"/>
                </a:lnTo>
                <a:lnTo>
                  <a:pt x="688" y="361"/>
                </a:lnTo>
                <a:lnTo>
                  <a:pt x="682" y="358"/>
                </a:lnTo>
                <a:lnTo>
                  <a:pt x="675" y="356"/>
                </a:lnTo>
                <a:lnTo>
                  <a:pt x="667" y="355"/>
                </a:lnTo>
                <a:lnTo>
                  <a:pt x="663" y="353"/>
                </a:lnTo>
                <a:lnTo>
                  <a:pt x="656" y="352"/>
                </a:lnTo>
                <a:lnTo>
                  <a:pt x="650" y="350"/>
                </a:lnTo>
                <a:lnTo>
                  <a:pt x="645" y="348"/>
                </a:lnTo>
                <a:lnTo>
                  <a:pt x="639" y="345"/>
                </a:lnTo>
                <a:lnTo>
                  <a:pt x="634" y="344"/>
                </a:lnTo>
                <a:lnTo>
                  <a:pt x="628" y="341"/>
                </a:lnTo>
                <a:lnTo>
                  <a:pt x="623" y="339"/>
                </a:lnTo>
                <a:lnTo>
                  <a:pt x="618" y="336"/>
                </a:lnTo>
                <a:lnTo>
                  <a:pt x="613" y="334"/>
                </a:lnTo>
                <a:lnTo>
                  <a:pt x="607" y="331"/>
                </a:lnTo>
                <a:lnTo>
                  <a:pt x="602" y="328"/>
                </a:lnTo>
                <a:lnTo>
                  <a:pt x="599" y="326"/>
                </a:lnTo>
                <a:lnTo>
                  <a:pt x="594" y="323"/>
                </a:lnTo>
                <a:lnTo>
                  <a:pt x="590" y="322"/>
                </a:lnTo>
                <a:lnTo>
                  <a:pt x="585" y="318"/>
                </a:lnTo>
                <a:lnTo>
                  <a:pt x="582" y="315"/>
                </a:lnTo>
                <a:lnTo>
                  <a:pt x="577" y="312"/>
                </a:lnTo>
                <a:lnTo>
                  <a:pt x="574" y="309"/>
                </a:lnTo>
                <a:lnTo>
                  <a:pt x="569" y="306"/>
                </a:lnTo>
                <a:lnTo>
                  <a:pt x="566" y="304"/>
                </a:lnTo>
                <a:lnTo>
                  <a:pt x="563" y="299"/>
                </a:lnTo>
                <a:lnTo>
                  <a:pt x="558" y="296"/>
                </a:lnTo>
                <a:lnTo>
                  <a:pt x="555" y="293"/>
                </a:lnTo>
                <a:lnTo>
                  <a:pt x="552" y="290"/>
                </a:lnTo>
                <a:lnTo>
                  <a:pt x="544" y="282"/>
                </a:lnTo>
                <a:lnTo>
                  <a:pt x="537" y="276"/>
                </a:lnTo>
                <a:lnTo>
                  <a:pt x="534" y="272"/>
                </a:lnTo>
                <a:lnTo>
                  <a:pt x="531" y="268"/>
                </a:lnTo>
                <a:lnTo>
                  <a:pt x="528" y="264"/>
                </a:lnTo>
                <a:lnTo>
                  <a:pt x="526" y="261"/>
                </a:lnTo>
                <a:lnTo>
                  <a:pt x="522" y="258"/>
                </a:lnTo>
                <a:lnTo>
                  <a:pt x="520" y="253"/>
                </a:lnTo>
                <a:lnTo>
                  <a:pt x="517" y="250"/>
                </a:lnTo>
                <a:lnTo>
                  <a:pt x="515" y="247"/>
                </a:lnTo>
                <a:lnTo>
                  <a:pt x="512" y="244"/>
                </a:lnTo>
                <a:lnTo>
                  <a:pt x="509" y="239"/>
                </a:lnTo>
                <a:lnTo>
                  <a:pt x="506" y="234"/>
                </a:lnTo>
                <a:lnTo>
                  <a:pt x="504" y="231"/>
                </a:lnTo>
                <a:lnTo>
                  <a:pt x="501" y="228"/>
                </a:lnTo>
                <a:lnTo>
                  <a:pt x="498" y="223"/>
                </a:lnTo>
                <a:lnTo>
                  <a:pt x="496" y="220"/>
                </a:lnTo>
                <a:lnTo>
                  <a:pt x="495" y="217"/>
                </a:lnTo>
                <a:lnTo>
                  <a:pt x="492" y="212"/>
                </a:lnTo>
                <a:lnTo>
                  <a:pt x="488" y="209"/>
                </a:lnTo>
                <a:lnTo>
                  <a:pt x="487" y="204"/>
                </a:lnTo>
                <a:lnTo>
                  <a:pt x="484" y="201"/>
                </a:lnTo>
                <a:lnTo>
                  <a:pt x="482" y="198"/>
                </a:lnTo>
                <a:lnTo>
                  <a:pt x="479" y="195"/>
                </a:lnTo>
                <a:lnTo>
                  <a:pt x="477" y="190"/>
                </a:lnTo>
                <a:lnTo>
                  <a:pt x="476" y="187"/>
                </a:lnTo>
                <a:lnTo>
                  <a:pt x="472" y="184"/>
                </a:lnTo>
                <a:lnTo>
                  <a:pt x="469" y="180"/>
                </a:lnTo>
                <a:lnTo>
                  <a:pt x="466" y="176"/>
                </a:lnTo>
                <a:lnTo>
                  <a:pt x="463" y="173"/>
                </a:lnTo>
                <a:lnTo>
                  <a:pt x="460" y="168"/>
                </a:lnTo>
                <a:lnTo>
                  <a:pt x="457" y="165"/>
                </a:lnTo>
                <a:lnTo>
                  <a:pt x="453" y="160"/>
                </a:lnTo>
                <a:lnTo>
                  <a:pt x="450" y="157"/>
                </a:lnTo>
                <a:lnTo>
                  <a:pt x="447" y="154"/>
                </a:lnTo>
                <a:lnTo>
                  <a:pt x="442" y="149"/>
                </a:lnTo>
                <a:lnTo>
                  <a:pt x="439" y="146"/>
                </a:lnTo>
                <a:lnTo>
                  <a:pt x="434" y="142"/>
                </a:lnTo>
                <a:lnTo>
                  <a:pt x="431" y="139"/>
                </a:lnTo>
                <a:lnTo>
                  <a:pt x="425" y="136"/>
                </a:lnTo>
                <a:lnTo>
                  <a:pt x="420" y="133"/>
                </a:lnTo>
                <a:lnTo>
                  <a:pt x="417" y="130"/>
                </a:lnTo>
                <a:lnTo>
                  <a:pt x="412" y="125"/>
                </a:lnTo>
                <a:lnTo>
                  <a:pt x="408" y="122"/>
                </a:lnTo>
                <a:lnTo>
                  <a:pt x="401" y="119"/>
                </a:lnTo>
                <a:lnTo>
                  <a:pt x="398" y="114"/>
                </a:lnTo>
                <a:lnTo>
                  <a:pt x="392" y="111"/>
                </a:lnTo>
                <a:lnTo>
                  <a:pt x="387" y="108"/>
                </a:lnTo>
                <a:lnTo>
                  <a:pt x="382" y="104"/>
                </a:lnTo>
                <a:lnTo>
                  <a:pt x="377" y="101"/>
                </a:lnTo>
                <a:lnTo>
                  <a:pt x="371" y="98"/>
                </a:lnTo>
                <a:lnTo>
                  <a:pt x="366" y="95"/>
                </a:lnTo>
                <a:lnTo>
                  <a:pt x="360" y="90"/>
                </a:lnTo>
                <a:lnTo>
                  <a:pt x="355" y="89"/>
                </a:lnTo>
                <a:lnTo>
                  <a:pt x="349" y="85"/>
                </a:lnTo>
                <a:lnTo>
                  <a:pt x="344" y="82"/>
                </a:lnTo>
                <a:lnTo>
                  <a:pt x="339" y="79"/>
                </a:lnTo>
                <a:lnTo>
                  <a:pt x="335" y="77"/>
                </a:lnTo>
                <a:lnTo>
                  <a:pt x="328" y="73"/>
                </a:lnTo>
                <a:lnTo>
                  <a:pt x="322" y="71"/>
                </a:lnTo>
                <a:lnTo>
                  <a:pt x="317" y="68"/>
                </a:lnTo>
                <a:lnTo>
                  <a:pt x="312" y="65"/>
                </a:lnTo>
                <a:lnTo>
                  <a:pt x="306" y="62"/>
                </a:lnTo>
                <a:lnTo>
                  <a:pt x="300" y="60"/>
                </a:lnTo>
                <a:lnTo>
                  <a:pt x="295" y="57"/>
                </a:lnTo>
                <a:lnTo>
                  <a:pt x="290" y="54"/>
                </a:lnTo>
                <a:lnTo>
                  <a:pt x="284" y="52"/>
                </a:lnTo>
                <a:lnTo>
                  <a:pt x="279" y="49"/>
                </a:lnTo>
                <a:lnTo>
                  <a:pt x="274" y="46"/>
                </a:lnTo>
                <a:lnTo>
                  <a:pt x="268" y="44"/>
                </a:lnTo>
                <a:lnTo>
                  <a:pt x="263" y="41"/>
                </a:lnTo>
                <a:lnTo>
                  <a:pt x="259" y="39"/>
                </a:lnTo>
                <a:lnTo>
                  <a:pt x="254" y="38"/>
                </a:lnTo>
                <a:lnTo>
                  <a:pt x="251" y="36"/>
                </a:lnTo>
                <a:lnTo>
                  <a:pt x="244" y="35"/>
                </a:lnTo>
                <a:lnTo>
                  <a:pt x="240" y="31"/>
                </a:lnTo>
                <a:lnTo>
                  <a:pt x="235" y="30"/>
                </a:lnTo>
                <a:lnTo>
                  <a:pt x="232" y="28"/>
                </a:lnTo>
                <a:lnTo>
                  <a:pt x="227" y="27"/>
                </a:lnTo>
                <a:lnTo>
                  <a:pt x="222" y="25"/>
                </a:lnTo>
                <a:lnTo>
                  <a:pt x="219" y="24"/>
                </a:lnTo>
                <a:lnTo>
                  <a:pt x="214" y="24"/>
                </a:lnTo>
                <a:lnTo>
                  <a:pt x="211" y="20"/>
                </a:lnTo>
                <a:lnTo>
                  <a:pt x="208" y="20"/>
                </a:lnTo>
                <a:lnTo>
                  <a:pt x="203" y="19"/>
                </a:lnTo>
                <a:lnTo>
                  <a:pt x="200" y="19"/>
                </a:lnTo>
                <a:lnTo>
                  <a:pt x="195" y="17"/>
                </a:lnTo>
                <a:lnTo>
                  <a:pt x="191" y="16"/>
                </a:lnTo>
                <a:lnTo>
                  <a:pt x="183" y="14"/>
                </a:lnTo>
                <a:lnTo>
                  <a:pt x="178" y="12"/>
                </a:lnTo>
                <a:lnTo>
                  <a:pt x="172" y="12"/>
                </a:lnTo>
                <a:lnTo>
                  <a:pt x="167" y="11"/>
                </a:lnTo>
                <a:lnTo>
                  <a:pt x="160" y="9"/>
                </a:lnTo>
                <a:lnTo>
                  <a:pt x="154" y="9"/>
                </a:lnTo>
                <a:lnTo>
                  <a:pt x="148" y="8"/>
                </a:lnTo>
                <a:lnTo>
                  <a:pt x="141" y="8"/>
                </a:lnTo>
                <a:lnTo>
                  <a:pt x="135" y="6"/>
                </a:lnTo>
                <a:lnTo>
                  <a:pt x="129" y="6"/>
                </a:lnTo>
                <a:lnTo>
                  <a:pt x="122" y="5"/>
                </a:lnTo>
                <a:lnTo>
                  <a:pt x="116" y="5"/>
                </a:lnTo>
                <a:lnTo>
                  <a:pt x="110" y="5"/>
                </a:lnTo>
                <a:lnTo>
                  <a:pt x="103" y="3"/>
                </a:lnTo>
                <a:lnTo>
                  <a:pt x="97" y="3"/>
                </a:lnTo>
                <a:lnTo>
                  <a:pt x="92" y="3"/>
                </a:lnTo>
                <a:lnTo>
                  <a:pt x="88" y="3"/>
                </a:lnTo>
                <a:lnTo>
                  <a:pt x="81" y="1"/>
                </a:lnTo>
                <a:lnTo>
                  <a:pt x="75" y="1"/>
                </a:lnTo>
                <a:lnTo>
                  <a:pt x="70" y="1"/>
                </a:lnTo>
                <a:lnTo>
                  <a:pt x="65" y="0"/>
                </a:lnTo>
                <a:lnTo>
                  <a:pt x="61" y="0"/>
                </a:lnTo>
                <a:lnTo>
                  <a:pt x="56" y="0"/>
                </a:lnTo>
                <a:lnTo>
                  <a:pt x="53" y="0"/>
                </a:lnTo>
                <a:lnTo>
                  <a:pt x="46" y="0"/>
                </a:lnTo>
                <a:lnTo>
                  <a:pt x="42" y="0"/>
                </a:lnTo>
                <a:lnTo>
                  <a:pt x="38" y="0"/>
                </a:lnTo>
                <a:lnTo>
                  <a:pt x="38" y="0"/>
                </a:lnTo>
                <a:lnTo>
                  <a:pt x="0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3703638" y="6356350"/>
            <a:ext cx="617537" cy="363538"/>
          </a:xfrm>
          <a:custGeom>
            <a:avLst/>
            <a:gdLst/>
            <a:ahLst/>
            <a:cxnLst>
              <a:cxn ang="0">
                <a:pos x="165" y="369"/>
              </a:cxn>
              <a:cxn ang="0">
                <a:pos x="138" y="339"/>
              </a:cxn>
              <a:cxn ang="0">
                <a:pos x="127" y="305"/>
              </a:cxn>
              <a:cxn ang="0">
                <a:pos x="122" y="283"/>
              </a:cxn>
              <a:cxn ang="0">
                <a:pos x="122" y="258"/>
              </a:cxn>
              <a:cxn ang="0">
                <a:pos x="125" y="226"/>
              </a:cxn>
              <a:cxn ang="0">
                <a:pos x="133" y="198"/>
              </a:cxn>
              <a:cxn ang="0">
                <a:pos x="147" y="168"/>
              </a:cxn>
              <a:cxn ang="0">
                <a:pos x="166" y="144"/>
              </a:cxn>
              <a:cxn ang="0">
                <a:pos x="188" y="122"/>
              </a:cxn>
              <a:cxn ang="0">
                <a:pos x="217" y="104"/>
              </a:cxn>
              <a:cxn ang="0">
                <a:pos x="247" y="87"/>
              </a:cxn>
              <a:cxn ang="0">
                <a:pos x="284" y="76"/>
              </a:cxn>
              <a:cxn ang="0">
                <a:pos x="322" y="68"/>
              </a:cxn>
              <a:cxn ang="0">
                <a:pos x="366" y="65"/>
              </a:cxn>
              <a:cxn ang="0">
                <a:pos x="412" y="66"/>
              </a:cxn>
              <a:cxn ang="0">
                <a:pos x="459" y="72"/>
              </a:cxn>
              <a:cxn ang="0">
                <a:pos x="508" y="77"/>
              </a:cxn>
              <a:cxn ang="0">
                <a:pos x="554" y="85"/>
              </a:cxn>
              <a:cxn ang="0">
                <a:pos x="597" y="93"/>
              </a:cxn>
              <a:cxn ang="0">
                <a:pos x="638" y="101"/>
              </a:cxn>
              <a:cxn ang="0">
                <a:pos x="675" y="107"/>
              </a:cxn>
              <a:cxn ang="0">
                <a:pos x="707" y="114"/>
              </a:cxn>
              <a:cxn ang="0">
                <a:pos x="732" y="120"/>
              </a:cxn>
              <a:cxn ang="0">
                <a:pos x="762" y="126"/>
              </a:cxn>
              <a:cxn ang="0">
                <a:pos x="776" y="15"/>
              </a:cxn>
              <a:cxn ang="0">
                <a:pos x="752" y="11"/>
              </a:cxn>
              <a:cxn ang="0">
                <a:pos x="722" y="6"/>
              </a:cxn>
              <a:cxn ang="0">
                <a:pos x="699" y="4"/>
              </a:cxn>
              <a:cxn ang="0">
                <a:pos x="670" y="1"/>
              </a:cxn>
              <a:cxn ang="0">
                <a:pos x="640" y="1"/>
              </a:cxn>
              <a:cxn ang="0">
                <a:pos x="607" y="0"/>
              </a:cxn>
              <a:cxn ang="0">
                <a:pos x="570" y="1"/>
              </a:cxn>
              <a:cxn ang="0">
                <a:pos x="534" y="3"/>
              </a:cxn>
              <a:cxn ang="0">
                <a:pos x="494" y="4"/>
              </a:cxn>
              <a:cxn ang="0">
                <a:pos x="455" y="7"/>
              </a:cxn>
              <a:cxn ang="0">
                <a:pos x="415" y="14"/>
              </a:cxn>
              <a:cxn ang="0">
                <a:pos x="374" y="19"/>
              </a:cxn>
              <a:cxn ang="0">
                <a:pos x="336" y="23"/>
              </a:cxn>
              <a:cxn ang="0">
                <a:pos x="299" y="30"/>
              </a:cxn>
              <a:cxn ang="0">
                <a:pos x="265" y="36"/>
              </a:cxn>
              <a:cxn ang="0">
                <a:pos x="233" y="44"/>
              </a:cxn>
              <a:cxn ang="0">
                <a:pos x="204" y="52"/>
              </a:cxn>
              <a:cxn ang="0">
                <a:pos x="181" y="60"/>
              </a:cxn>
              <a:cxn ang="0">
                <a:pos x="147" y="76"/>
              </a:cxn>
              <a:cxn ang="0">
                <a:pos x="109" y="98"/>
              </a:cxn>
              <a:cxn ang="0">
                <a:pos x="87" y="112"/>
              </a:cxn>
              <a:cxn ang="0">
                <a:pos x="62" y="133"/>
              </a:cxn>
              <a:cxn ang="0">
                <a:pos x="33" y="163"/>
              </a:cxn>
              <a:cxn ang="0">
                <a:pos x="17" y="185"/>
              </a:cxn>
              <a:cxn ang="0">
                <a:pos x="6" y="212"/>
              </a:cxn>
              <a:cxn ang="0">
                <a:pos x="2" y="242"/>
              </a:cxn>
              <a:cxn ang="0">
                <a:pos x="2" y="275"/>
              </a:cxn>
              <a:cxn ang="0">
                <a:pos x="6" y="307"/>
              </a:cxn>
              <a:cxn ang="0">
                <a:pos x="14" y="337"/>
              </a:cxn>
              <a:cxn ang="0">
                <a:pos x="27" y="364"/>
              </a:cxn>
              <a:cxn ang="0">
                <a:pos x="38" y="388"/>
              </a:cxn>
              <a:cxn ang="0">
                <a:pos x="62" y="420"/>
              </a:cxn>
              <a:cxn ang="0">
                <a:pos x="84" y="443"/>
              </a:cxn>
              <a:cxn ang="0">
                <a:pos x="103" y="458"/>
              </a:cxn>
            </a:cxnLst>
            <a:rect l="0" t="0" r="r" b="b"/>
            <a:pathLst>
              <a:path w="778" h="458">
                <a:moveTo>
                  <a:pt x="103" y="458"/>
                </a:moveTo>
                <a:lnTo>
                  <a:pt x="176" y="377"/>
                </a:lnTo>
                <a:lnTo>
                  <a:pt x="174" y="375"/>
                </a:lnTo>
                <a:lnTo>
                  <a:pt x="173" y="374"/>
                </a:lnTo>
                <a:lnTo>
                  <a:pt x="168" y="372"/>
                </a:lnTo>
                <a:lnTo>
                  <a:pt x="165" y="369"/>
                </a:lnTo>
                <a:lnTo>
                  <a:pt x="158" y="366"/>
                </a:lnTo>
                <a:lnTo>
                  <a:pt x="154" y="361"/>
                </a:lnTo>
                <a:lnTo>
                  <a:pt x="149" y="355"/>
                </a:lnTo>
                <a:lnTo>
                  <a:pt x="144" y="348"/>
                </a:lnTo>
                <a:lnTo>
                  <a:pt x="141" y="344"/>
                </a:lnTo>
                <a:lnTo>
                  <a:pt x="138" y="339"/>
                </a:lnTo>
                <a:lnTo>
                  <a:pt x="136" y="334"/>
                </a:lnTo>
                <a:lnTo>
                  <a:pt x="133" y="331"/>
                </a:lnTo>
                <a:lnTo>
                  <a:pt x="131" y="325"/>
                </a:lnTo>
                <a:lnTo>
                  <a:pt x="130" y="318"/>
                </a:lnTo>
                <a:lnTo>
                  <a:pt x="127" y="312"/>
                </a:lnTo>
                <a:lnTo>
                  <a:pt x="127" y="305"/>
                </a:lnTo>
                <a:lnTo>
                  <a:pt x="125" y="302"/>
                </a:lnTo>
                <a:lnTo>
                  <a:pt x="124" y="298"/>
                </a:lnTo>
                <a:lnTo>
                  <a:pt x="124" y="294"/>
                </a:lnTo>
                <a:lnTo>
                  <a:pt x="124" y="291"/>
                </a:lnTo>
                <a:lnTo>
                  <a:pt x="124" y="286"/>
                </a:lnTo>
                <a:lnTo>
                  <a:pt x="122" y="283"/>
                </a:lnTo>
                <a:lnTo>
                  <a:pt x="122" y="279"/>
                </a:lnTo>
                <a:lnTo>
                  <a:pt x="122" y="275"/>
                </a:lnTo>
                <a:lnTo>
                  <a:pt x="122" y="271"/>
                </a:lnTo>
                <a:lnTo>
                  <a:pt x="122" y="266"/>
                </a:lnTo>
                <a:lnTo>
                  <a:pt x="122" y="261"/>
                </a:lnTo>
                <a:lnTo>
                  <a:pt x="122" y="258"/>
                </a:lnTo>
                <a:lnTo>
                  <a:pt x="122" y="252"/>
                </a:lnTo>
                <a:lnTo>
                  <a:pt x="124" y="247"/>
                </a:lnTo>
                <a:lnTo>
                  <a:pt x="124" y="242"/>
                </a:lnTo>
                <a:lnTo>
                  <a:pt x="125" y="237"/>
                </a:lnTo>
                <a:lnTo>
                  <a:pt x="125" y="231"/>
                </a:lnTo>
                <a:lnTo>
                  <a:pt x="125" y="226"/>
                </a:lnTo>
                <a:lnTo>
                  <a:pt x="127" y="221"/>
                </a:lnTo>
                <a:lnTo>
                  <a:pt x="128" y="217"/>
                </a:lnTo>
                <a:lnTo>
                  <a:pt x="128" y="210"/>
                </a:lnTo>
                <a:lnTo>
                  <a:pt x="130" y="207"/>
                </a:lnTo>
                <a:lnTo>
                  <a:pt x="131" y="201"/>
                </a:lnTo>
                <a:lnTo>
                  <a:pt x="133" y="198"/>
                </a:lnTo>
                <a:lnTo>
                  <a:pt x="136" y="191"/>
                </a:lnTo>
                <a:lnTo>
                  <a:pt x="138" y="187"/>
                </a:lnTo>
                <a:lnTo>
                  <a:pt x="139" y="182"/>
                </a:lnTo>
                <a:lnTo>
                  <a:pt x="143" y="177"/>
                </a:lnTo>
                <a:lnTo>
                  <a:pt x="144" y="172"/>
                </a:lnTo>
                <a:lnTo>
                  <a:pt x="147" y="168"/>
                </a:lnTo>
                <a:lnTo>
                  <a:pt x="150" y="164"/>
                </a:lnTo>
                <a:lnTo>
                  <a:pt x="154" y="161"/>
                </a:lnTo>
                <a:lnTo>
                  <a:pt x="155" y="156"/>
                </a:lnTo>
                <a:lnTo>
                  <a:pt x="158" y="152"/>
                </a:lnTo>
                <a:lnTo>
                  <a:pt x="162" y="149"/>
                </a:lnTo>
                <a:lnTo>
                  <a:pt x="166" y="144"/>
                </a:lnTo>
                <a:lnTo>
                  <a:pt x="169" y="141"/>
                </a:lnTo>
                <a:lnTo>
                  <a:pt x="173" y="136"/>
                </a:lnTo>
                <a:lnTo>
                  <a:pt x="177" y="133"/>
                </a:lnTo>
                <a:lnTo>
                  <a:pt x="181" y="128"/>
                </a:lnTo>
                <a:lnTo>
                  <a:pt x="185" y="125"/>
                </a:lnTo>
                <a:lnTo>
                  <a:pt x="188" y="122"/>
                </a:lnTo>
                <a:lnTo>
                  <a:pt x="193" y="118"/>
                </a:lnTo>
                <a:lnTo>
                  <a:pt x="198" y="115"/>
                </a:lnTo>
                <a:lnTo>
                  <a:pt x="201" y="111"/>
                </a:lnTo>
                <a:lnTo>
                  <a:pt x="208" y="109"/>
                </a:lnTo>
                <a:lnTo>
                  <a:pt x="211" y="106"/>
                </a:lnTo>
                <a:lnTo>
                  <a:pt x="217" y="104"/>
                </a:lnTo>
                <a:lnTo>
                  <a:pt x="222" y="101"/>
                </a:lnTo>
                <a:lnTo>
                  <a:pt x="227" y="98"/>
                </a:lnTo>
                <a:lnTo>
                  <a:pt x="231" y="95"/>
                </a:lnTo>
                <a:lnTo>
                  <a:pt x="238" y="93"/>
                </a:lnTo>
                <a:lnTo>
                  <a:pt x="242" y="90"/>
                </a:lnTo>
                <a:lnTo>
                  <a:pt x="247" y="87"/>
                </a:lnTo>
                <a:lnTo>
                  <a:pt x="253" y="85"/>
                </a:lnTo>
                <a:lnTo>
                  <a:pt x="260" y="84"/>
                </a:lnTo>
                <a:lnTo>
                  <a:pt x="265" y="80"/>
                </a:lnTo>
                <a:lnTo>
                  <a:pt x="271" y="79"/>
                </a:lnTo>
                <a:lnTo>
                  <a:pt x="277" y="77"/>
                </a:lnTo>
                <a:lnTo>
                  <a:pt x="284" y="76"/>
                </a:lnTo>
                <a:lnTo>
                  <a:pt x="290" y="74"/>
                </a:lnTo>
                <a:lnTo>
                  <a:pt x="296" y="72"/>
                </a:lnTo>
                <a:lnTo>
                  <a:pt x="303" y="71"/>
                </a:lnTo>
                <a:lnTo>
                  <a:pt x="309" y="69"/>
                </a:lnTo>
                <a:lnTo>
                  <a:pt x="315" y="68"/>
                </a:lnTo>
                <a:lnTo>
                  <a:pt x="322" y="68"/>
                </a:lnTo>
                <a:lnTo>
                  <a:pt x="328" y="66"/>
                </a:lnTo>
                <a:lnTo>
                  <a:pt x="336" y="66"/>
                </a:lnTo>
                <a:lnTo>
                  <a:pt x="344" y="65"/>
                </a:lnTo>
                <a:lnTo>
                  <a:pt x="350" y="65"/>
                </a:lnTo>
                <a:lnTo>
                  <a:pt x="358" y="65"/>
                </a:lnTo>
                <a:lnTo>
                  <a:pt x="366" y="65"/>
                </a:lnTo>
                <a:lnTo>
                  <a:pt x="372" y="65"/>
                </a:lnTo>
                <a:lnTo>
                  <a:pt x="380" y="65"/>
                </a:lnTo>
                <a:lnTo>
                  <a:pt x="388" y="65"/>
                </a:lnTo>
                <a:lnTo>
                  <a:pt x="396" y="65"/>
                </a:lnTo>
                <a:lnTo>
                  <a:pt x="404" y="65"/>
                </a:lnTo>
                <a:lnTo>
                  <a:pt x="412" y="66"/>
                </a:lnTo>
                <a:lnTo>
                  <a:pt x="420" y="66"/>
                </a:lnTo>
                <a:lnTo>
                  <a:pt x="429" y="68"/>
                </a:lnTo>
                <a:lnTo>
                  <a:pt x="437" y="68"/>
                </a:lnTo>
                <a:lnTo>
                  <a:pt x="445" y="69"/>
                </a:lnTo>
                <a:lnTo>
                  <a:pt x="451" y="69"/>
                </a:lnTo>
                <a:lnTo>
                  <a:pt x="459" y="72"/>
                </a:lnTo>
                <a:lnTo>
                  <a:pt x="469" y="72"/>
                </a:lnTo>
                <a:lnTo>
                  <a:pt x="477" y="74"/>
                </a:lnTo>
                <a:lnTo>
                  <a:pt x="485" y="74"/>
                </a:lnTo>
                <a:lnTo>
                  <a:pt x="493" y="76"/>
                </a:lnTo>
                <a:lnTo>
                  <a:pt x="501" y="76"/>
                </a:lnTo>
                <a:lnTo>
                  <a:pt x="508" y="77"/>
                </a:lnTo>
                <a:lnTo>
                  <a:pt x="515" y="79"/>
                </a:lnTo>
                <a:lnTo>
                  <a:pt x="523" y="80"/>
                </a:lnTo>
                <a:lnTo>
                  <a:pt x="531" y="80"/>
                </a:lnTo>
                <a:lnTo>
                  <a:pt x="539" y="84"/>
                </a:lnTo>
                <a:lnTo>
                  <a:pt x="547" y="84"/>
                </a:lnTo>
                <a:lnTo>
                  <a:pt x="554" y="85"/>
                </a:lnTo>
                <a:lnTo>
                  <a:pt x="562" y="87"/>
                </a:lnTo>
                <a:lnTo>
                  <a:pt x="569" y="87"/>
                </a:lnTo>
                <a:lnTo>
                  <a:pt x="575" y="88"/>
                </a:lnTo>
                <a:lnTo>
                  <a:pt x="583" y="90"/>
                </a:lnTo>
                <a:lnTo>
                  <a:pt x="591" y="90"/>
                </a:lnTo>
                <a:lnTo>
                  <a:pt x="597" y="93"/>
                </a:lnTo>
                <a:lnTo>
                  <a:pt x="605" y="93"/>
                </a:lnTo>
                <a:lnTo>
                  <a:pt x="611" y="95"/>
                </a:lnTo>
                <a:lnTo>
                  <a:pt x="618" y="96"/>
                </a:lnTo>
                <a:lnTo>
                  <a:pt x="626" y="96"/>
                </a:lnTo>
                <a:lnTo>
                  <a:pt x="632" y="98"/>
                </a:lnTo>
                <a:lnTo>
                  <a:pt x="638" y="101"/>
                </a:lnTo>
                <a:lnTo>
                  <a:pt x="643" y="101"/>
                </a:lnTo>
                <a:lnTo>
                  <a:pt x="651" y="103"/>
                </a:lnTo>
                <a:lnTo>
                  <a:pt x="657" y="104"/>
                </a:lnTo>
                <a:lnTo>
                  <a:pt x="664" y="106"/>
                </a:lnTo>
                <a:lnTo>
                  <a:pt x="668" y="106"/>
                </a:lnTo>
                <a:lnTo>
                  <a:pt x="675" y="107"/>
                </a:lnTo>
                <a:lnTo>
                  <a:pt x="680" y="107"/>
                </a:lnTo>
                <a:lnTo>
                  <a:pt x="686" y="111"/>
                </a:lnTo>
                <a:lnTo>
                  <a:pt x="691" y="111"/>
                </a:lnTo>
                <a:lnTo>
                  <a:pt x="697" y="112"/>
                </a:lnTo>
                <a:lnTo>
                  <a:pt x="702" y="112"/>
                </a:lnTo>
                <a:lnTo>
                  <a:pt x="707" y="114"/>
                </a:lnTo>
                <a:lnTo>
                  <a:pt x="711" y="115"/>
                </a:lnTo>
                <a:lnTo>
                  <a:pt x="716" y="117"/>
                </a:lnTo>
                <a:lnTo>
                  <a:pt x="721" y="117"/>
                </a:lnTo>
                <a:lnTo>
                  <a:pt x="726" y="118"/>
                </a:lnTo>
                <a:lnTo>
                  <a:pt x="729" y="118"/>
                </a:lnTo>
                <a:lnTo>
                  <a:pt x="732" y="120"/>
                </a:lnTo>
                <a:lnTo>
                  <a:pt x="737" y="122"/>
                </a:lnTo>
                <a:lnTo>
                  <a:pt x="740" y="122"/>
                </a:lnTo>
                <a:lnTo>
                  <a:pt x="746" y="123"/>
                </a:lnTo>
                <a:lnTo>
                  <a:pt x="752" y="125"/>
                </a:lnTo>
                <a:lnTo>
                  <a:pt x="757" y="125"/>
                </a:lnTo>
                <a:lnTo>
                  <a:pt x="762" y="126"/>
                </a:lnTo>
                <a:lnTo>
                  <a:pt x="765" y="128"/>
                </a:lnTo>
                <a:lnTo>
                  <a:pt x="767" y="128"/>
                </a:lnTo>
                <a:lnTo>
                  <a:pt x="770" y="128"/>
                </a:lnTo>
                <a:lnTo>
                  <a:pt x="770" y="130"/>
                </a:lnTo>
                <a:lnTo>
                  <a:pt x="778" y="15"/>
                </a:lnTo>
                <a:lnTo>
                  <a:pt x="776" y="15"/>
                </a:lnTo>
                <a:lnTo>
                  <a:pt x="773" y="15"/>
                </a:lnTo>
                <a:lnTo>
                  <a:pt x="770" y="14"/>
                </a:lnTo>
                <a:lnTo>
                  <a:pt x="767" y="14"/>
                </a:lnTo>
                <a:lnTo>
                  <a:pt x="762" y="12"/>
                </a:lnTo>
                <a:lnTo>
                  <a:pt x="757" y="12"/>
                </a:lnTo>
                <a:lnTo>
                  <a:pt x="752" y="11"/>
                </a:lnTo>
                <a:lnTo>
                  <a:pt x="746" y="11"/>
                </a:lnTo>
                <a:lnTo>
                  <a:pt x="740" y="7"/>
                </a:lnTo>
                <a:lnTo>
                  <a:pt x="735" y="7"/>
                </a:lnTo>
                <a:lnTo>
                  <a:pt x="730" y="7"/>
                </a:lnTo>
                <a:lnTo>
                  <a:pt x="727" y="7"/>
                </a:lnTo>
                <a:lnTo>
                  <a:pt x="722" y="6"/>
                </a:lnTo>
                <a:lnTo>
                  <a:pt x="719" y="6"/>
                </a:lnTo>
                <a:lnTo>
                  <a:pt x="716" y="6"/>
                </a:lnTo>
                <a:lnTo>
                  <a:pt x="711" y="4"/>
                </a:lnTo>
                <a:lnTo>
                  <a:pt x="707" y="4"/>
                </a:lnTo>
                <a:lnTo>
                  <a:pt x="703" y="4"/>
                </a:lnTo>
                <a:lnTo>
                  <a:pt x="699" y="4"/>
                </a:lnTo>
                <a:lnTo>
                  <a:pt x="694" y="4"/>
                </a:lnTo>
                <a:lnTo>
                  <a:pt x="689" y="3"/>
                </a:lnTo>
                <a:lnTo>
                  <a:pt x="686" y="3"/>
                </a:lnTo>
                <a:lnTo>
                  <a:pt x="680" y="3"/>
                </a:lnTo>
                <a:lnTo>
                  <a:pt x="675" y="3"/>
                </a:lnTo>
                <a:lnTo>
                  <a:pt x="670" y="1"/>
                </a:lnTo>
                <a:lnTo>
                  <a:pt x="665" y="1"/>
                </a:lnTo>
                <a:lnTo>
                  <a:pt x="661" y="1"/>
                </a:lnTo>
                <a:lnTo>
                  <a:pt x="656" y="1"/>
                </a:lnTo>
                <a:lnTo>
                  <a:pt x="651" y="1"/>
                </a:lnTo>
                <a:lnTo>
                  <a:pt x="645" y="1"/>
                </a:lnTo>
                <a:lnTo>
                  <a:pt x="640" y="1"/>
                </a:lnTo>
                <a:lnTo>
                  <a:pt x="634" y="1"/>
                </a:lnTo>
                <a:lnTo>
                  <a:pt x="629" y="1"/>
                </a:lnTo>
                <a:lnTo>
                  <a:pt x="624" y="1"/>
                </a:lnTo>
                <a:lnTo>
                  <a:pt x="618" y="0"/>
                </a:lnTo>
                <a:lnTo>
                  <a:pt x="611" y="0"/>
                </a:lnTo>
                <a:lnTo>
                  <a:pt x="607" y="0"/>
                </a:lnTo>
                <a:lnTo>
                  <a:pt x="600" y="0"/>
                </a:lnTo>
                <a:lnTo>
                  <a:pt x="594" y="0"/>
                </a:lnTo>
                <a:lnTo>
                  <a:pt x="589" y="0"/>
                </a:lnTo>
                <a:lnTo>
                  <a:pt x="583" y="0"/>
                </a:lnTo>
                <a:lnTo>
                  <a:pt x="577" y="1"/>
                </a:lnTo>
                <a:lnTo>
                  <a:pt x="570" y="1"/>
                </a:lnTo>
                <a:lnTo>
                  <a:pt x="564" y="1"/>
                </a:lnTo>
                <a:lnTo>
                  <a:pt x="558" y="1"/>
                </a:lnTo>
                <a:lnTo>
                  <a:pt x="553" y="1"/>
                </a:lnTo>
                <a:lnTo>
                  <a:pt x="547" y="1"/>
                </a:lnTo>
                <a:lnTo>
                  <a:pt x="540" y="1"/>
                </a:lnTo>
                <a:lnTo>
                  <a:pt x="534" y="3"/>
                </a:lnTo>
                <a:lnTo>
                  <a:pt x="528" y="3"/>
                </a:lnTo>
                <a:lnTo>
                  <a:pt x="520" y="3"/>
                </a:lnTo>
                <a:lnTo>
                  <a:pt x="515" y="4"/>
                </a:lnTo>
                <a:lnTo>
                  <a:pt x="507" y="4"/>
                </a:lnTo>
                <a:lnTo>
                  <a:pt x="502" y="4"/>
                </a:lnTo>
                <a:lnTo>
                  <a:pt x="494" y="4"/>
                </a:lnTo>
                <a:lnTo>
                  <a:pt x="488" y="6"/>
                </a:lnTo>
                <a:lnTo>
                  <a:pt x="482" y="6"/>
                </a:lnTo>
                <a:lnTo>
                  <a:pt x="475" y="7"/>
                </a:lnTo>
                <a:lnTo>
                  <a:pt x="469" y="7"/>
                </a:lnTo>
                <a:lnTo>
                  <a:pt x="461" y="7"/>
                </a:lnTo>
                <a:lnTo>
                  <a:pt x="455" y="7"/>
                </a:lnTo>
                <a:lnTo>
                  <a:pt x="448" y="11"/>
                </a:lnTo>
                <a:lnTo>
                  <a:pt x="442" y="11"/>
                </a:lnTo>
                <a:lnTo>
                  <a:pt x="434" y="12"/>
                </a:lnTo>
                <a:lnTo>
                  <a:pt x="428" y="12"/>
                </a:lnTo>
                <a:lnTo>
                  <a:pt x="421" y="14"/>
                </a:lnTo>
                <a:lnTo>
                  <a:pt x="415" y="14"/>
                </a:lnTo>
                <a:lnTo>
                  <a:pt x="409" y="15"/>
                </a:lnTo>
                <a:lnTo>
                  <a:pt x="401" y="15"/>
                </a:lnTo>
                <a:lnTo>
                  <a:pt x="394" y="15"/>
                </a:lnTo>
                <a:lnTo>
                  <a:pt x="387" y="17"/>
                </a:lnTo>
                <a:lnTo>
                  <a:pt x="382" y="17"/>
                </a:lnTo>
                <a:lnTo>
                  <a:pt x="374" y="19"/>
                </a:lnTo>
                <a:lnTo>
                  <a:pt x="368" y="19"/>
                </a:lnTo>
                <a:lnTo>
                  <a:pt x="361" y="20"/>
                </a:lnTo>
                <a:lnTo>
                  <a:pt x="355" y="22"/>
                </a:lnTo>
                <a:lnTo>
                  <a:pt x="348" y="22"/>
                </a:lnTo>
                <a:lnTo>
                  <a:pt x="342" y="23"/>
                </a:lnTo>
                <a:lnTo>
                  <a:pt x="336" y="23"/>
                </a:lnTo>
                <a:lnTo>
                  <a:pt x="329" y="25"/>
                </a:lnTo>
                <a:lnTo>
                  <a:pt x="323" y="27"/>
                </a:lnTo>
                <a:lnTo>
                  <a:pt x="317" y="28"/>
                </a:lnTo>
                <a:lnTo>
                  <a:pt x="310" y="28"/>
                </a:lnTo>
                <a:lnTo>
                  <a:pt x="306" y="30"/>
                </a:lnTo>
                <a:lnTo>
                  <a:pt x="299" y="30"/>
                </a:lnTo>
                <a:lnTo>
                  <a:pt x="293" y="31"/>
                </a:lnTo>
                <a:lnTo>
                  <a:pt x="288" y="33"/>
                </a:lnTo>
                <a:lnTo>
                  <a:pt x="282" y="33"/>
                </a:lnTo>
                <a:lnTo>
                  <a:pt x="276" y="34"/>
                </a:lnTo>
                <a:lnTo>
                  <a:pt x="271" y="36"/>
                </a:lnTo>
                <a:lnTo>
                  <a:pt x="265" y="36"/>
                </a:lnTo>
                <a:lnTo>
                  <a:pt x="258" y="38"/>
                </a:lnTo>
                <a:lnTo>
                  <a:pt x="253" y="39"/>
                </a:lnTo>
                <a:lnTo>
                  <a:pt x="249" y="41"/>
                </a:lnTo>
                <a:lnTo>
                  <a:pt x="244" y="41"/>
                </a:lnTo>
                <a:lnTo>
                  <a:pt x="239" y="44"/>
                </a:lnTo>
                <a:lnTo>
                  <a:pt x="233" y="44"/>
                </a:lnTo>
                <a:lnTo>
                  <a:pt x="230" y="46"/>
                </a:lnTo>
                <a:lnTo>
                  <a:pt x="223" y="47"/>
                </a:lnTo>
                <a:lnTo>
                  <a:pt x="219" y="47"/>
                </a:lnTo>
                <a:lnTo>
                  <a:pt x="214" y="49"/>
                </a:lnTo>
                <a:lnTo>
                  <a:pt x="209" y="50"/>
                </a:lnTo>
                <a:lnTo>
                  <a:pt x="204" y="52"/>
                </a:lnTo>
                <a:lnTo>
                  <a:pt x="201" y="53"/>
                </a:lnTo>
                <a:lnTo>
                  <a:pt x="196" y="53"/>
                </a:lnTo>
                <a:lnTo>
                  <a:pt x="193" y="57"/>
                </a:lnTo>
                <a:lnTo>
                  <a:pt x="188" y="58"/>
                </a:lnTo>
                <a:lnTo>
                  <a:pt x="185" y="58"/>
                </a:lnTo>
                <a:lnTo>
                  <a:pt x="181" y="60"/>
                </a:lnTo>
                <a:lnTo>
                  <a:pt x="177" y="61"/>
                </a:lnTo>
                <a:lnTo>
                  <a:pt x="171" y="65"/>
                </a:lnTo>
                <a:lnTo>
                  <a:pt x="166" y="68"/>
                </a:lnTo>
                <a:lnTo>
                  <a:pt x="158" y="69"/>
                </a:lnTo>
                <a:lnTo>
                  <a:pt x="154" y="74"/>
                </a:lnTo>
                <a:lnTo>
                  <a:pt x="147" y="76"/>
                </a:lnTo>
                <a:lnTo>
                  <a:pt x="141" y="80"/>
                </a:lnTo>
                <a:lnTo>
                  <a:pt x="133" y="84"/>
                </a:lnTo>
                <a:lnTo>
                  <a:pt x="127" y="88"/>
                </a:lnTo>
                <a:lnTo>
                  <a:pt x="119" y="91"/>
                </a:lnTo>
                <a:lnTo>
                  <a:pt x="112" y="96"/>
                </a:lnTo>
                <a:lnTo>
                  <a:pt x="109" y="98"/>
                </a:lnTo>
                <a:lnTo>
                  <a:pt x="105" y="101"/>
                </a:lnTo>
                <a:lnTo>
                  <a:pt x="101" y="103"/>
                </a:lnTo>
                <a:lnTo>
                  <a:pt x="98" y="104"/>
                </a:lnTo>
                <a:lnTo>
                  <a:pt x="93" y="107"/>
                </a:lnTo>
                <a:lnTo>
                  <a:pt x="90" y="109"/>
                </a:lnTo>
                <a:lnTo>
                  <a:pt x="87" y="112"/>
                </a:lnTo>
                <a:lnTo>
                  <a:pt x="84" y="115"/>
                </a:lnTo>
                <a:lnTo>
                  <a:pt x="79" y="117"/>
                </a:lnTo>
                <a:lnTo>
                  <a:pt x="76" y="120"/>
                </a:lnTo>
                <a:lnTo>
                  <a:pt x="73" y="123"/>
                </a:lnTo>
                <a:lnTo>
                  <a:pt x="70" y="126"/>
                </a:lnTo>
                <a:lnTo>
                  <a:pt x="62" y="133"/>
                </a:lnTo>
                <a:lnTo>
                  <a:pt x="55" y="139"/>
                </a:lnTo>
                <a:lnTo>
                  <a:pt x="49" y="145"/>
                </a:lnTo>
                <a:lnTo>
                  <a:pt x="43" y="152"/>
                </a:lnTo>
                <a:lnTo>
                  <a:pt x="40" y="155"/>
                </a:lnTo>
                <a:lnTo>
                  <a:pt x="36" y="158"/>
                </a:lnTo>
                <a:lnTo>
                  <a:pt x="33" y="163"/>
                </a:lnTo>
                <a:lnTo>
                  <a:pt x="30" y="166"/>
                </a:lnTo>
                <a:lnTo>
                  <a:pt x="27" y="169"/>
                </a:lnTo>
                <a:lnTo>
                  <a:pt x="25" y="174"/>
                </a:lnTo>
                <a:lnTo>
                  <a:pt x="22" y="177"/>
                </a:lnTo>
                <a:lnTo>
                  <a:pt x="21" y="182"/>
                </a:lnTo>
                <a:lnTo>
                  <a:pt x="17" y="185"/>
                </a:lnTo>
                <a:lnTo>
                  <a:pt x="16" y="190"/>
                </a:lnTo>
                <a:lnTo>
                  <a:pt x="14" y="195"/>
                </a:lnTo>
                <a:lnTo>
                  <a:pt x="13" y="199"/>
                </a:lnTo>
                <a:lnTo>
                  <a:pt x="11" y="204"/>
                </a:lnTo>
                <a:lnTo>
                  <a:pt x="9" y="207"/>
                </a:lnTo>
                <a:lnTo>
                  <a:pt x="6" y="212"/>
                </a:lnTo>
                <a:lnTo>
                  <a:pt x="6" y="217"/>
                </a:lnTo>
                <a:lnTo>
                  <a:pt x="5" y="221"/>
                </a:lnTo>
                <a:lnTo>
                  <a:pt x="3" y="226"/>
                </a:lnTo>
                <a:lnTo>
                  <a:pt x="2" y="231"/>
                </a:lnTo>
                <a:lnTo>
                  <a:pt x="2" y="237"/>
                </a:lnTo>
                <a:lnTo>
                  <a:pt x="2" y="242"/>
                </a:lnTo>
                <a:lnTo>
                  <a:pt x="0" y="247"/>
                </a:lnTo>
                <a:lnTo>
                  <a:pt x="0" y="252"/>
                </a:lnTo>
                <a:lnTo>
                  <a:pt x="0" y="258"/>
                </a:lnTo>
                <a:lnTo>
                  <a:pt x="0" y="264"/>
                </a:lnTo>
                <a:lnTo>
                  <a:pt x="2" y="269"/>
                </a:lnTo>
                <a:lnTo>
                  <a:pt x="2" y="275"/>
                </a:lnTo>
                <a:lnTo>
                  <a:pt x="3" y="282"/>
                </a:lnTo>
                <a:lnTo>
                  <a:pt x="3" y="286"/>
                </a:lnTo>
                <a:lnTo>
                  <a:pt x="5" y="291"/>
                </a:lnTo>
                <a:lnTo>
                  <a:pt x="5" y="296"/>
                </a:lnTo>
                <a:lnTo>
                  <a:pt x="6" y="302"/>
                </a:lnTo>
                <a:lnTo>
                  <a:pt x="6" y="307"/>
                </a:lnTo>
                <a:lnTo>
                  <a:pt x="8" y="313"/>
                </a:lnTo>
                <a:lnTo>
                  <a:pt x="9" y="318"/>
                </a:lnTo>
                <a:lnTo>
                  <a:pt x="11" y="325"/>
                </a:lnTo>
                <a:lnTo>
                  <a:pt x="13" y="328"/>
                </a:lnTo>
                <a:lnTo>
                  <a:pt x="13" y="334"/>
                </a:lnTo>
                <a:lnTo>
                  <a:pt x="14" y="337"/>
                </a:lnTo>
                <a:lnTo>
                  <a:pt x="16" y="344"/>
                </a:lnTo>
                <a:lnTo>
                  <a:pt x="19" y="347"/>
                </a:lnTo>
                <a:lnTo>
                  <a:pt x="21" y="351"/>
                </a:lnTo>
                <a:lnTo>
                  <a:pt x="22" y="356"/>
                </a:lnTo>
                <a:lnTo>
                  <a:pt x="24" y="361"/>
                </a:lnTo>
                <a:lnTo>
                  <a:pt x="27" y="364"/>
                </a:lnTo>
                <a:lnTo>
                  <a:pt x="28" y="369"/>
                </a:lnTo>
                <a:lnTo>
                  <a:pt x="30" y="372"/>
                </a:lnTo>
                <a:lnTo>
                  <a:pt x="32" y="377"/>
                </a:lnTo>
                <a:lnTo>
                  <a:pt x="33" y="380"/>
                </a:lnTo>
                <a:lnTo>
                  <a:pt x="36" y="385"/>
                </a:lnTo>
                <a:lnTo>
                  <a:pt x="38" y="388"/>
                </a:lnTo>
                <a:lnTo>
                  <a:pt x="41" y="391"/>
                </a:lnTo>
                <a:lnTo>
                  <a:pt x="44" y="397"/>
                </a:lnTo>
                <a:lnTo>
                  <a:pt x="49" y="404"/>
                </a:lnTo>
                <a:lnTo>
                  <a:pt x="54" y="410"/>
                </a:lnTo>
                <a:lnTo>
                  <a:pt x="59" y="416"/>
                </a:lnTo>
                <a:lnTo>
                  <a:pt x="62" y="420"/>
                </a:lnTo>
                <a:lnTo>
                  <a:pt x="67" y="424"/>
                </a:lnTo>
                <a:lnTo>
                  <a:pt x="70" y="429"/>
                </a:lnTo>
                <a:lnTo>
                  <a:pt x="74" y="434"/>
                </a:lnTo>
                <a:lnTo>
                  <a:pt x="78" y="437"/>
                </a:lnTo>
                <a:lnTo>
                  <a:pt x="81" y="440"/>
                </a:lnTo>
                <a:lnTo>
                  <a:pt x="84" y="443"/>
                </a:lnTo>
                <a:lnTo>
                  <a:pt x="87" y="447"/>
                </a:lnTo>
                <a:lnTo>
                  <a:pt x="93" y="451"/>
                </a:lnTo>
                <a:lnTo>
                  <a:pt x="98" y="454"/>
                </a:lnTo>
                <a:lnTo>
                  <a:pt x="101" y="456"/>
                </a:lnTo>
                <a:lnTo>
                  <a:pt x="103" y="458"/>
                </a:lnTo>
                <a:lnTo>
                  <a:pt x="103" y="4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3609975" y="6388100"/>
            <a:ext cx="885825" cy="469900"/>
          </a:xfrm>
          <a:custGeom>
            <a:avLst/>
            <a:gdLst/>
            <a:ahLst/>
            <a:cxnLst>
              <a:cxn ang="0">
                <a:pos x="16" y="519"/>
              </a:cxn>
              <a:cxn ang="0">
                <a:pos x="51" y="544"/>
              </a:cxn>
              <a:cxn ang="0">
                <a:pos x="84" y="561"/>
              </a:cxn>
              <a:cxn ang="0">
                <a:pos x="128" y="576"/>
              </a:cxn>
              <a:cxn ang="0">
                <a:pos x="181" y="588"/>
              </a:cxn>
              <a:cxn ang="0">
                <a:pos x="243" y="593"/>
              </a:cxn>
              <a:cxn ang="0">
                <a:pos x="312" y="590"/>
              </a:cxn>
              <a:cxn ang="0">
                <a:pos x="388" y="579"/>
              </a:cxn>
              <a:cxn ang="0">
                <a:pos x="467" y="564"/>
              </a:cxn>
              <a:cxn ang="0">
                <a:pos x="547" y="545"/>
              </a:cxn>
              <a:cxn ang="0">
                <a:pos x="618" y="523"/>
              </a:cxn>
              <a:cxn ang="0">
                <a:pos x="683" y="499"/>
              </a:cxn>
              <a:cxn ang="0">
                <a:pos x="734" y="474"/>
              </a:cxn>
              <a:cxn ang="0">
                <a:pos x="768" y="447"/>
              </a:cxn>
              <a:cxn ang="0">
                <a:pos x="792" y="408"/>
              </a:cxn>
              <a:cxn ang="0">
                <a:pos x="808" y="376"/>
              </a:cxn>
              <a:cxn ang="0">
                <a:pos x="826" y="343"/>
              </a:cxn>
              <a:cxn ang="0">
                <a:pos x="848" y="309"/>
              </a:cxn>
              <a:cxn ang="0">
                <a:pos x="871" y="276"/>
              </a:cxn>
              <a:cxn ang="0">
                <a:pos x="902" y="247"/>
              </a:cxn>
              <a:cxn ang="0">
                <a:pos x="936" y="224"/>
              </a:cxn>
              <a:cxn ang="0">
                <a:pos x="978" y="208"/>
              </a:cxn>
              <a:cxn ang="0">
                <a:pos x="1017" y="189"/>
              </a:cxn>
              <a:cxn ang="0">
                <a:pos x="1049" y="163"/>
              </a:cxn>
              <a:cxn ang="0">
                <a:pos x="1074" y="130"/>
              </a:cxn>
              <a:cxn ang="0">
                <a:pos x="1093" y="97"/>
              </a:cxn>
              <a:cxn ang="0">
                <a:pos x="1106" y="62"/>
              </a:cxn>
              <a:cxn ang="0">
                <a:pos x="1117" y="22"/>
              </a:cxn>
              <a:cxn ang="0">
                <a:pos x="1109" y="0"/>
              </a:cxn>
              <a:cxn ang="0">
                <a:pos x="1076" y="0"/>
              </a:cxn>
              <a:cxn ang="0">
                <a:pos x="1033" y="3"/>
              </a:cxn>
              <a:cxn ang="0">
                <a:pos x="1001" y="5"/>
              </a:cxn>
              <a:cxn ang="0">
                <a:pos x="997" y="26"/>
              </a:cxn>
              <a:cxn ang="0">
                <a:pos x="984" y="64"/>
              </a:cxn>
              <a:cxn ang="0">
                <a:pos x="946" y="108"/>
              </a:cxn>
              <a:cxn ang="0">
                <a:pos x="913" y="130"/>
              </a:cxn>
              <a:cxn ang="0">
                <a:pos x="871" y="152"/>
              </a:cxn>
              <a:cxn ang="0">
                <a:pos x="838" y="179"/>
              </a:cxn>
              <a:cxn ang="0">
                <a:pos x="816" y="209"/>
              </a:cxn>
              <a:cxn ang="0">
                <a:pos x="802" y="244"/>
              </a:cxn>
              <a:cxn ang="0">
                <a:pos x="791" y="281"/>
              </a:cxn>
              <a:cxn ang="0">
                <a:pos x="783" y="317"/>
              </a:cxn>
              <a:cxn ang="0">
                <a:pos x="773" y="352"/>
              </a:cxn>
              <a:cxn ang="0">
                <a:pos x="761" y="384"/>
              </a:cxn>
              <a:cxn ang="0">
                <a:pos x="729" y="423"/>
              </a:cxn>
              <a:cxn ang="0">
                <a:pos x="696" y="446"/>
              </a:cxn>
              <a:cxn ang="0">
                <a:pos x="656" y="465"/>
              </a:cxn>
              <a:cxn ang="0">
                <a:pos x="612" y="480"/>
              </a:cxn>
              <a:cxn ang="0">
                <a:pos x="566" y="490"/>
              </a:cxn>
              <a:cxn ang="0">
                <a:pos x="521" y="499"/>
              </a:cxn>
              <a:cxn ang="0">
                <a:pos x="482" y="504"/>
              </a:cxn>
              <a:cxn ang="0">
                <a:pos x="450" y="507"/>
              </a:cxn>
              <a:cxn ang="0">
                <a:pos x="409" y="509"/>
              </a:cxn>
              <a:cxn ang="0">
                <a:pos x="355" y="509"/>
              </a:cxn>
              <a:cxn ang="0">
                <a:pos x="304" y="501"/>
              </a:cxn>
              <a:cxn ang="0">
                <a:pos x="254" y="487"/>
              </a:cxn>
              <a:cxn ang="0">
                <a:pos x="201" y="460"/>
              </a:cxn>
              <a:cxn ang="0">
                <a:pos x="152" y="428"/>
              </a:cxn>
              <a:cxn ang="0">
                <a:pos x="116" y="401"/>
              </a:cxn>
            </a:cxnLst>
            <a:rect l="0" t="0" r="r" b="b"/>
            <a:pathLst>
              <a:path w="1117" h="593">
                <a:moveTo>
                  <a:pt x="97" y="387"/>
                </a:moveTo>
                <a:lnTo>
                  <a:pt x="0" y="504"/>
                </a:lnTo>
                <a:lnTo>
                  <a:pt x="0" y="504"/>
                </a:lnTo>
                <a:lnTo>
                  <a:pt x="3" y="507"/>
                </a:lnTo>
                <a:lnTo>
                  <a:pt x="5" y="509"/>
                </a:lnTo>
                <a:lnTo>
                  <a:pt x="8" y="512"/>
                </a:lnTo>
                <a:lnTo>
                  <a:pt x="11" y="515"/>
                </a:lnTo>
                <a:lnTo>
                  <a:pt x="16" y="519"/>
                </a:lnTo>
                <a:lnTo>
                  <a:pt x="19" y="523"/>
                </a:lnTo>
                <a:lnTo>
                  <a:pt x="26" y="526"/>
                </a:lnTo>
                <a:lnTo>
                  <a:pt x="30" y="530"/>
                </a:lnTo>
                <a:lnTo>
                  <a:pt x="37" y="534"/>
                </a:lnTo>
                <a:lnTo>
                  <a:pt x="40" y="536"/>
                </a:lnTo>
                <a:lnTo>
                  <a:pt x="43" y="539"/>
                </a:lnTo>
                <a:lnTo>
                  <a:pt x="48" y="541"/>
                </a:lnTo>
                <a:lnTo>
                  <a:pt x="51" y="544"/>
                </a:lnTo>
                <a:lnTo>
                  <a:pt x="54" y="545"/>
                </a:lnTo>
                <a:lnTo>
                  <a:pt x="57" y="547"/>
                </a:lnTo>
                <a:lnTo>
                  <a:pt x="62" y="550"/>
                </a:lnTo>
                <a:lnTo>
                  <a:pt x="67" y="553"/>
                </a:lnTo>
                <a:lnTo>
                  <a:pt x="71" y="555"/>
                </a:lnTo>
                <a:lnTo>
                  <a:pt x="75" y="557"/>
                </a:lnTo>
                <a:lnTo>
                  <a:pt x="79" y="558"/>
                </a:lnTo>
                <a:lnTo>
                  <a:pt x="84" y="561"/>
                </a:lnTo>
                <a:lnTo>
                  <a:pt x="89" y="563"/>
                </a:lnTo>
                <a:lnTo>
                  <a:pt x="94" y="564"/>
                </a:lnTo>
                <a:lnTo>
                  <a:pt x="100" y="566"/>
                </a:lnTo>
                <a:lnTo>
                  <a:pt x="106" y="569"/>
                </a:lnTo>
                <a:lnTo>
                  <a:pt x="111" y="571"/>
                </a:lnTo>
                <a:lnTo>
                  <a:pt x="116" y="572"/>
                </a:lnTo>
                <a:lnTo>
                  <a:pt x="122" y="574"/>
                </a:lnTo>
                <a:lnTo>
                  <a:pt x="128" y="576"/>
                </a:lnTo>
                <a:lnTo>
                  <a:pt x="133" y="577"/>
                </a:lnTo>
                <a:lnTo>
                  <a:pt x="140" y="580"/>
                </a:lnTo>
                <a:lnTo>
                  <a:pt x="146" y="582"/>
                </a:lnTo>
                <a:lnTo>
                  <a:pt x="152" y="583"/>
                </a:lnTo>
                <a:lnTo>
                  <a:pt x="160" y="585"/>
                </a:lnTo>
                <a:lnTo>
                  <a:pt x="167" y="587"/>
                </a:lnTo>
                <a:lnTo>
                  <a:pt x="173" y="587"/>
                </a:lnTo>
                <a:lnTo>
                  <a:pt x="181" y="588"/>
                </a:lnTo>
                <a:lnTo>
                  <a:pt x="187" y="590"/>
                </a:lnTo>
                <a:lnTo>
                  <a:pt x="193" y="590"/>
                </a:lnTo>
                <a:lnTo>
                  <a:pt x="201" y="591"/>
                </a:lnTo>
                <a:lnTo>
                  <a:pt x="209" y="593"/>
                </a:lnTo>
                <a:lnTo>
                  <a:pt x="217" y="593"/>
                </a:lnTo>
                <a:lnTo>
                  <a:pt x="225" y="593"/>
                </a:lnTo>
                <a:lnTo>
                  <a:pt x="233" y="593"/>
                </a:lnTo>
                <a:lnTo>
                  <a:pt x="243" y="593"/>
                </a:lnTo>
                <a:lnTo>
                  <a:pt x="249" y="593"/>
                </a:lnTo>
                <a:lnTo>
                  <a:pt x="258" y="593"/>
                </a:lnTo>
                <a:lnTo>
                  <a:pt x="266" y="593"/>
                </a:lnTo>
                <a:lnTo>
                  <a:pt x="276" y="593"/>
                </a:lnTo>
                <a:lnTo>
                  <a:pt x="285" y="591"/>
                </a:lnTo>
                <a:lnTo>
                  <a:pt x="295" y="591"/>
                </a:lnTo>
                <a:lnTo>
                  <a:pt x="303" y="590"/>
                </a:lnTo>
                <a:lnTo>
                  <a:pt x="312" y="590"/>
                </a:lnTo>
                <a:lnTo>
                  <a:pt x="322" y="588"/>
                </a:lnTo>
                <a:lnTo>
                  <a:pt x="330" y="587"/>
                </a:lnTo>
                <a:lnTo>
                  <a:pt x="341" y="587"/>
                </a:lnTo>
                <a:lnTo>
                  <a:pt x="350" y="585"/>
                </a:lnTo>
                <a:lnTo>
                  <a:pt x="360" y="583"/>
                </a:lnTo>
                <a:lnTo>
                  <a:pt x="369" y="582"/>
                </a:lnTo>
                <a:lnTo>
                  <a:pt x="379" y="580"/>
                </a:lnTo>
                <a:lnTo>
                  <a:pt x="388" y="579"/>
                </a:lnTo>
                <a:lnTo>
                  <a:pt x="398" y="577"/>
                </a:lnTo>
                <a:lnTo>
                  <a:pt x="409" y="576"/>
                </a:lnTo>
                <a:lnTo>
                  <a:pt x="418" y="574"/>
                </a:lnTo>
                <a:lnTo>
                  <a:pt x="428" y="572"/>
                </a:lnTo>
                <a:lnTo>
                  <a:pt x="437" y="569"/>
                </a:lnTo>
                <a:lnTo>
                  <a:pt x="447" y="568"/>
                </a:lnTo>
                <a:lnTo>
                  <a:pt x="458" y="566"/>
                </a:lnTo>
                <a:lnTo>
                  <a:pt x="467" y="564"/>
                </a:lnTo>
                <a:lnTo>
                  <a:pt x="477" y="561"/>
                </a:lnTo>
                <a:lnTo>
                  <a:pt x="487" y="560"/>
                </a:lnTo>
                <a:lnTo>
                  <a:pt x="496" y="558"/>
                </a:lnTo>
                <a:lnTo>
                  <a:pt x="507" y="555"/>
                </a:lnTo>
                <a:lnTo>
                  <a:pt x="517" y="553"/>
                </a:lnTo>
                <a:lnTo>
                  <a:pt x="526" y="550"/>
                </a:lnTo>
                <a:lnTo>
                  <a:pt x="536" y="547"/>
                </a:lnTo>
                <a:lnTo>
                  <a:pt x="547" y="545"/>
                </a:lnTo>
                <a:lnTo>
                  <a:pt x="555" y="542"/>
                </a:lnTo>
                <a:lnTo>
                  <a:pt x="564" y="541"/>
                </a:lnTo>
                <a:lnTo>
                  <a:pt x="574" y="538"/>
                </a:lnTo>
                <a:lnTo>
                  <a:pt x="585" y="536"/>
                </a:lnTo>
                <a:lnTo>
                  <a:pt x="593" y="533"/>
                </a:lnTo>
                <a:lnTo>
                  <a:pt x="601" y="530"/>
                </a:lnTo>
                <a:lnTo>
                  <a:pt x="610" y="526"/>
                </a:lnTo>
                <a:lnTo>
                  <a:pt x="618" y="523"/>
                </a:lnTo>
                <a:lnTo>
                  <a:pt x="627" y="520"/>
                </a:lnTo>
                <a:lnTo>
                  <a:pt x="635" y="517"/>
                </a:lnTo>
                <a:lnTo>
                  <a:pt x="643" y="514"/>
                </a:lnTo>
                <a:lnTo>
                  <a:pt x="653" y="511"/>
                </a:lnTo>
                <a:lnTo>
                  <a:pt x="659" y="507"/>
                </a:lnTo>
                <a:lnTo>
                  <a:pt x="667" y="504"/>
                </a:lnTo>
                <a:lnTo>
                  <a:pt x="675" y="501"/>
                </a:lnTo>
                <a:lnTo>
                  <a:pt x="683" y="499"/>
                </a:lnTo>
                <a:lnTo>
                  <a:pt x="689" y="495"/>
                </a:lnTo>
                <a:lnTo>
                  <a:pt x="696" y="493"/>
                </a:lnTo>
                <a:lnTo>
                  <a:pt x="704" y="490"/>
                </a:lnTo>
                <a:lnTo>
                  <a:pt x="711" y="487"/>
                </a:lnTo>
                <a:lnTo>
                  <a:pt x="716" y="484"/>
                </a:lnTo>
                <a:lnTo>
                  <a:pt x="723" y="480"/>
                </a:lnTo>
                <a:lnTo>
                  <a:pt x="727" y="476"/>
                </a:lnTo>
                <a:lnTo>
                  <a:pt x="734" y="474"/>
                </a:lnTo>
                <a:lnTo>
                  <a:pt x="738" y="471"/>
                </a:lnTo>
                <a:lnTo>
                  <a:pt x="743" y="468"/>
                </a:lnTo>
                <a:lnTo>
                  <a:pt x="748" y="465"/>
                </a:lnTo>
                <a:lnTo>
                  <a:pt x="753" y="461"/>
                </a:lnTo>
                <a:lnTo>
                  <a:pt x="757" y="457"/>
                </a:lnTo>
                <a:lnTo>
                  <a:pt x="761" y="455"/>
                </a:lnTo>
                <a:lnTo>
                  <a:pt x="764" y="450"/>
                </a:lnTo>
                <a:lnTo>
                  <a:pt x="768" y="447"/>
                </a:lnTo>
                <a:lnTo>
                  <a:pt x="773" y="441"/>
                </a:lnTo>
                <a:lnTo>
                  <a:pt x="780" y="436"/>
                </a:lnTo>
                <a:lnTo>
                  <a:pt x="783" y="428"/>
                </a:lnTo>
                <a:lnTo>
                  <a:pt x="786" y="422"/>
                </a:lnTo>
                <a:lnTo>
                  <a:pt x="787" y="419"/>
                </a:lnTo>
                <a:lnTo>
                  <a:pt x="789" y="415"/>
                </a:lnTo>
                <a:lnTo>
                  <a:pt x="791" y="411"/>
                </a:lnTo>
                <a:lnTo>
                  <a:pt x="792" y="408"/>
                </a:lnTo>
                <a:lnTo>
                  <a:pt x="794" y="403"/>
                </a:lnTo>
                <a:lnTo>
                  <a:pt x="795" y="400"/>
                </a:lnTo>
                <a:lnTo>
                  <a:pt x="797" y="395"/>
                </a:lnTo>
                <a:lnTo>
                  <a:pt x="800" y="390"/>
                </a:lnTo>
                <a:lnTo>
                  <a:pt x="802" y="387"/>
                </a:lnTo>
                <a:lnTo>
                  <a:pt x="803" y="384"/>
                </a:lnTo>
                <a:lnTo>
                  <a:pt x="805" y="379"/>
                </a:lnTo>
                <a:lnTo>
                  <a:pt x="808" y="376"/>
                </a:lnTo>
                <a:lnTo>
                  <a:pt x="810" y="371"/>
                </a:lnTo>
                <a:lnTo>
                  <a:pt x="811" y="366"/>
                </a:lnTo>
                <a:lnTo>
                  <a:pt x="814" y="363"/>
                </a:lnTo>
                <a:lnTo>
                  <a:pt x="816" y="358"/>
                </a:lnTo>
                <a:lnTo>
                  <a:pt x="818" y="354"/>
                </a:lnTo>
                <a:lnTo>
                  <a:pt x="821" y="350"/>
                </a:lnTo>
                <a:lnTo>
                  <a:pt x="822" y="346"/>
                </a:lnTo>
                <a:lnTo>
                  <a:pt x="826" y="343"/>
                </a:lnTo>
                <a:lnTo>
                  <a:pt x="829" y="338"/>
                </a:lnTo>
                <a:lnTo>
                  <a:pt x="830" y="333"/>
                </a:lnTo>
                <a:lnTo>
                  <a:pt x="833" y="328"/>
                </a:lnTo>
                <a:lnTo>
                  <a:pt x="837" y="324"/>
                </a:lnTo>
                <a:lnTo>
                  <a:pt x="838" y="320"/>
                </a:lnTo>
                <a:lnTo>
                  <a:pt x="841" y="317"/>
                </a:lnTo>
                <a:lnTo>
                  <a:pt x="845" y="312"/>
                </a:lnTo>
                <a:lnTo>
                  <a:pt x="848" y="309"/>
                </a:lnTo>
                <a:lnTo>
                  <a:pt x="849" y="305"/>
                </a:lnTo>
                <a:lnTo>
                  <a:pt x="852" y="300"/>
                </a:lnTo>
                <a:lnTo>
                  <a:pt x="856" y="295"/>
                </a:lnTo>
                <a:lnTo>
                  <a:pt x="859" y="292"/>
                </a:lnTo>
                <a:lnTo>
                  <a:pt x="862" y="289"/>
                </a:lnTo>
                <a:lnTo>
                  <a:pt x="865" y="284"/>
                </a:lnTo>
                <a:lnTo>
                  <a:pt x="868" y="281"/>
                </a:lnTo>
                <a:lnTo>
                  <a:pt x="871" y="276"/>
                </a:lnTo>
                <a:lnTo>
                  <a:pt x="875" y="271"/>
                </a:lnTo>
                <a:lnTo>
                  <a:pt x="878" y="268"/>
                </a:lnTo>
                <a:lnTo>
                  <a:pt x="881" y="263"/>
                </a:lnTo>
                <a:lnTo>
                  <a:pt x="886" y="260"/>
                </a:lnTo>
                <a:lnTo>
                  <a:pt x="890" y="257"/>
                </a:lnTo>
                <a:lnTo>
                  <a:pt x="894" y="252"/>
                </a:lnTo>
                <a:lnTo>
                  <a:pt x="897" y="249"/>
                </a:lnTo>
                <a:lnTo>
                  <a:pt x="902" y="247"/>
                </a:lnTo>
                <a:lnTo>
                  <a:pt x="905" y="243"/>
                </a:lnTo>
                <a:lnTo>
                  <a:pt x="909" y="241"/>
                </a:lnTo>
                <a:lnTo>
                  <a:pt x="913" y="238"/>
                </a:lnTo>
                <a:lnTo>
                  <a:pt x="917" y="235"/>
                </a:lnTo>
                <a:lnTo>
                  <a:pt x="922" y="232"/>
                </a:lnTo>
                <a:lnTo>
                  <a:pt x="925" y="228"/>
                </a:lnTo>
                <a:lnTo>
                  <a:pt x="930" y="225"/>
                </a:lnTo>
                <a:lnTo>
                  <a:pt x="936" y="224"/>
                </a:lnTo>
                <a:lnTo>
                  <a:pt x="940" y="221"/>
                </a:lnTo>
                <a:lnTo>
                  <a:pt x="944" y="219"/>
                </a:lnTo>
                <a:lnTo>
                  <a:pt x="951" y="217"/>
                </a:lnTo>
                <a:lnTo>
                  <a:pt x="955" y="214"/>
                </a:lnTo>
                <a:lnTo>
                  <a:pt x="960" y="213"/>
                </a:lnTo>
                <a:lnTo>
                  <a:pt x="965" y="209"/>
                </a:lnTo>
                <a:lnTo>
                  <a:pt x="971" y="209"/>
                </a:lnTo>
                <a:lnTo>
                  <a:pt x="978" y="208"/>
                </a:lnTo>
                <a:lnTo>
                  <a:pt x="982" y="205"/>
                </a:lnTo>
                <a:lnTo>
                  <a:pt x="987" y="203"/>
                </a:lnTo>
                <a:lnTo>
                  <a:pt x="992" y="201"/>
                </a:lnTo>
                <a:lnTo>
                  <a:pt x="997" y="200"/>
                </a:lnTo>
                <a:lnTo>
                  <a:pt x="1001" y="197"/>
                </a:lnTo>
                <a:lnTo>
                  <a:pt x="1006" y="194"/>
                </a:lnTo>
                <a:lnTo>
                  <a:pt x="1012" y="192"/>
                </a:lnTo>
                <a:lnTo>
                  <a:pt x="1017" y="189"/>
                </a:lnTo>
                <a:lnTo>
                  <a:pt x="1022" y="186"/>
                </a:lnTo>
                <a:lnTo>
                  <a:pt x="1025" y="182"/>
                </a:lnTo>
                <a:lnTo>
                  <a:pt x="1028" y="179"/>
                </a:lnTo>
                <a:lnTo>
                  <a:pt x="1033" y="176"/>
                </a:lnTo>
                <a:lnTo>
                  <a:pt x="1036" y="173"/>
                </a:lnTo>
                <a:lnTo>
                  <a:pt x="1041" y="170"/>
                </a:lnTo>
                <a:lnTo>
                  <a:pt x="1046" y="167"/>
                </a:lnTo>
                <a:lnTo>
                  <a:pt x="1049" y="163"/>
                </a:lnTo>
                <a:lnTo>
                  <a:pt x="1052" y="159"/>
                </a:lnTo>
                <a:lnTo>
                  <a:pt x="1055" y="154"/>
                </a:lnTo>
                <a:lnTo>
                  <a:pt x="1058" y="149"/>
                </a:lnTo>
                <a:lnTo>
                  <a:pt x="1062" y="146"/>
                </a:lnTo>
                <a:lnTo>
                  <a:pt x="1065" y="141"/>
                </a:lnTo>
                <a:lnTo>
                  <a:pt x="1068" y="138"/>
                </a:lnTo>
                <a:lnTo>
                  <a:pt x="1071" y="133"/>
                </a:lnTo>
                <a:lnTo>
                  <a:pt x="1074" y="130"/>
                </a:lnTo>
                <a:lnTo>
                  <a:pt x="1076" y="125"/>
                </a:lnTo>
                <a:lnTo>
                  <a:pt x="1079" y="121"/>
                </a:lnTo>
                <a:lnTo>
                  <a:pt x="1082" y="117"/>
                </a:lnTo>
                <a:lnTo>
                  <a:pt x="1084" y="113"/>
                </a:lnTo>
                <a:lnTo>
                  <a:pt x="1085" y="108"/>
                </a:lnTo>
                <a:lnTo>
                  <a:pt x="1088" y="105"/>
                </a:lnTo>
                <a:lnTo>
                  <a:pt x="1092" y="100"/>
                </a:lnTo>
                <a:lnTo>
                  <a:pt x="1093" y="97"/>
                </a:lnTo>
                <a:lnTo>
                  <a:pt x="1095" y="91"/>
                </a:lnTo>
                <a:lnTo>
                  <a:pt x="1096" y="86"/>
                </a:lnTo>
                <a:lnTo>
                  <a:pt x="1098" y="83"/>
                </a:lnTo>
                <a:lnTo>
                  <a:pt x="1100" y="78"/>
                </a:lnTo>
                <a:lnTo>
                  <a:pt x="1101" y="75"/>
                </a:lnTo>
                <a:lnTo>
                  <a:pt x="1103" y="70"/>
                </a:lnTo>
                <a:lnTo>
                  <a:pt x="1104" y="67"/>
                </a:lnTo>
                <a:lnTo>
                  <a:pt x="1106" y="62"/>
                </a:lnTo>
                <a:lnTo>
                  <a:pt x="1107" y="59"/>
                </a:lnTo>
                <a:lnTo>
                  <a:pt x="1109" y="54"/>
                </a:lnTo>
                <a:lnTo>
                  <a:pt x="1109" y="51"/>
                </a:lnTo>
                <a:lnTo>
                  <a:pt x="1111" y="48"/>
                </a:lnTo>
                <a:lnTo>
                  <a:pt x="1112" y="40"/>
                </a:lnTo>
                <a:lnTo>
                  <a:pt x="1114" y="33"/>
                </a:lnTo>
                <a:lnTo>
                  <a:pt x="1115" y="27"/>
                </a:lnTo>
                <a:lnTo>
                  <a:pt x="1117" y="22"/>
                </a:lnTo>
                <a:lnTo>
                  <a:pt x="1117" y="16"/>
                </a:lnTo>
                <a:lnTo>
                  <a:pt x="1117" y="11"/>
                </a:lnTo>
                <a:lnTo>
                  <a:pt x="1117" y="8"/>
                </a:lnTo>
                <a:lnTo>
                  <a:pt x="1117" y="5"/>
                </a:lnTo>
                <a:lnTo>
                  <a:pt x="1117" y="3"/>
                </a:lnTo>
                <a:lnTo>
                  <a:pt x="1117" y="3"/>
                </a:lnTo>
                <a:lnTo>
                  <a:pt x="1114" y="2"/>
                </a:lnTo>
                <a:lnTo>
                  <a:pt x="1109" y="0"/>
                </a:lnTo>
                <a:lnTo>
                  <a:pt x="1106" y="0"/>
                </a:lnTo>
                <a:lnTo>
                  <a:pt x="1103" y="0"/>
                </a:lnTo>
                <a:lnTo>
                  <a:pt x="1100" y="0"/>
                </a:lnTo>
                <a:lnTo>
                  <a:pt x="1095" y="0"/>
                </a:lnTo>
                <a:lnTo>
                  <a:pt x="1090" y="0"/>
                </a:lnTo>
                <a:lnTo>
                  <a:pt x="1085" y="0"/>
                </a:lnTo>
                <a:lnTo>
                  <a:pt x="1081" y="0"/>
                </a:lnTo>
                <a:lnTo>
                  <a:pt x="1076" y="0"/>
                </a:lnTo>
                <a:lnTo>
                  <a:pt x="1069" y="0"/>
                </a:lnTo>
                <a:lnTo>
                  <a:pt x="1063" y="0"/>
                </a:lnTo>
                <a:lnTo>
                  <a:pt x="1058" y="2"/>
                </a:lnTo>
                <a:lnTo>
                  <a:pt x="1054" y="2"/>
                </a:lnTo>
                <a:lnTo>
                  <a:pt x="1049" y="2"/>
                </a:lnTo>
                <a:lnTo>
                  <a:pt x="1043" y="2"/>
                </a:lnTo>
                <a:lnTo>
                  <a:pt x="1038" y="2"/>
                </a:lnTo>
                <a:lnTo>
                  <a:pt x="1033" y="3"/>
                </a:lnTo>
                <a:lnTo>
                  <a:pt x="1028" y="3"/>
                </a:lnTo>
                <a:lnTo>
                  <a:pt x="1024" y="3"/>
                </a:lnTo>
                <a:lnTo>
                  <a:pt x="1019" y="5"/>
                </a:lnTo>
                <a:lnTo>
                  <a:pt x="1016" y="5"/>
                </a:lnTo>
                <a:lnTo>
                  <a:pt x="1011" y="5"/>
                </a:lnTo>
                <a:lnTo>
                  <a:pt x="1006" y="5"/>
                </a:lnTo>
                <a:lnTo>
                  <a:pt x="1003" y="5"/>
                </a:lnTo>
                <a:lnTo>
                  <a:pt x="1001" y="5"/>
                </a:lnTo>
                <a:lnTo>
                  <a:pt x="998" y="7"/>
                </a:lnTo>
                <a:lnTo>
                  <a:pt x="997" y="7"/>
                </a:lnTo>
                <a:lnTo>
                  <a:pt x="997" y="8"/>
                </a:lnTo>
                <a:lnTo>
                  <a:pt x="997" y="10"/>
                </a:lnTo>
                <a:lnTo>
                  <a:pt x="997" y="14"/>
                </a:lnTo>
                <a:lnTo>
                  <a:pt x="997" y="19"/>
                </a:lnTo>
                <a:lnTo>
                  <a:pt x="997" y="22"/>
                </a:lnTo>
                <a:lnTo>
                  <a:pt x="997" y="26"/>
                </a:lnTo>
                <a:lnTo>
                  <a:pt x="995" y="29"/>
                </a:lnTo>
                <a:lnTo>
                  <a:pt x="995" y="35"/>
                </a:lnTo>
                <a:lnTo>
                  <a:pt x="993" y="38"/>
                </a:lnTo>
                <a:lnTo>
                  <a:pt x="992" y="43"/>
                </a:lnTo>
                <a:lnTo>
                  <a:pt x="990" y="48"/>
                </a:lnTo>
                <a:lnTo>
                  <a:pt x="989" y="54"/>
                </a:lnTo>
                <a:lnTo>
                  <a:pt x="986" y="57"/>
                </a:lnTo>
                <a:lnTo>
                  <a:pt x="984" y="64"/>
                </a:lnTo>
                <a:lnTo>
                  <a:pt x="981" y="68"/>
                </a:lnTo>
                <a:lnTo>
                  <a:pt x="978" y="73"/>
                </a:lnTo>
                <a:lnTo>
                  <a:pt x="973" y="79"/>
                </a:lnTo>
                <a:lnTo>
                  <a:pt x="970" y="84"/>
                </a:lnTo>
                <a:lnTo>
                  <a:pt x="965" y="91"/>
                </a:lnTo>
                <a:lnTo>
                  <a:pt x="959" y="97"/>
                </a:lnTo>
                <a:lnTo>
                  <a:pt x="952" y="102"/>
                </a:lnTo>
                <a:lnTo>
                  <a:pt x="946" y="108"/>
                </a:lnTo>
                <a:lnTo>
                  <a:pt x="941" y="111"/>
                </a:lnTo>
                <a:lnTo>
                  <a:pt x="938" y="114"/>
                </a:lnTo>
                <a:lnTo>
                  <a:pt x="933" y="116"/>
                </a:lnTo>
                <a:lnTo>
                  <a:pt x="930" y="119"/>
                </a:lnTo>
                <a:lnTo>
                  <a:pt x="925" y="122"/>
                </a:lnTo>
                <a:lnTo>
                  <a:pt x="922" y="125"/>
                </a:lnTo>
                <a:lnTo>
                  <a:pt x="917" y="127"/>
                </a:lnTo>
                <a:lnTo>
                  <a:pt x="913" y="130"/>
                </a:lnTo>
                <a:lnTo>
                  <a:pt x="908" y="132"/>
                </a:lnTo>
                <a:lnTo>
                  <a:pt x="903" y="135"/>
                </a:lnTo>
                <a:lnTo>
                  <a:pt x="897" y="138"/>
                </a:lnTo>
                <a:lnTo>
                  <a:pt x="894" y="141"/>
                </a:lnTo>
                <a:lnTo>
                  <a:pt x="886" y="143"/>
                </a:lnTo>
                <a:lnTo>
                  <a:pt x="881" y="146"/>
                </a:lnTo>
                <a:lnTo>
                  <a:pt x="876" y="149"/>
                </a:lnTo>
                <a:lnTo>
                  <a:pt x="871" y="152"/>
                </a:lnTo>
                <a:lnTo>
                  <a:pt x="865" y="156"/>
                </a:lnTo>
                <a:lnTo>
                  <a:pt x="862" y="159"/>
                </a:lnTo>
                <a:lnTo>
                  <a:pt x="857" y="162"/>
                </a:lnTo>
                <a:lnTo>
                  <a:pt x="854" y="165"/>
                </a:lnTo>
                <a:lnTo>
                  <a:pt x="849" y="168"/>
                </a:lnTo>
                <a:lnTo>
                  <a:pt x="846" y="171"/>
                </a:lnTo>
                <a:lnTo>
                  <a:pt x="841" y="175"/>
                </a:lnTo>
                <a:lnTo>
                  <a:pt x="838" y="179"/>
                </a:lnTo>
                <a:lnTo>
                  <a:pt x="835" y="182"/>
                </a:lnTo>
                <a:lnTo>
                  <a:pt x="832" y="187"/>
                </a:lnTo>
                <a:lnTo>
                  <a:pt x="829" y="190"/>
                </a:lnTo>
                <a:lnTo>
                  <a:pt x="826" y="195"/>
                </a:lnTo>
                <a:lnTo>
                  <a:pt x="822" y="198"/>
                </a:lnTo>
                <a:lnTo>
                  <a:pt x="821" y="203"/>
                </a:lnTo>
                <a:lnTo>
                  <a:pt x="818" y="206"/>
                </a:lnTo>
                <a:lnTo>
                  <a:pt x="816" y="209"/>
                </a:lnTo>
                <a:lnTo>
                  <a:pt x="813" y="214"/>
                </a:lnTo>
                <a:lnTo>
                  <a:pt x="811" y="219"/>
                </a:lnTo>
                <a:lnTo>
                  <a:pt x="810" y="224"/>
                </a:lnTo>
                <a:lnTo>
                  <a:pt x="808" y="228"/>
                </a:lnTo>
                <a:lnTo>
                  <a:pt x="805" y="232"/>
                </a:lnTo>
                <a:lnTo>
                  <a:pt x="803" y="235"/>
                </a:lnTo>
                <a:lnTo>
                  <a:pt x="802" y="240"/>
                </a:lnTo>
                <a:lnTo>
                  <a:pt x="802" y="244"/>
                </a:lnTo>
                <a:lnTo>
                  <a:pt x="799" y="249"/>
                </a:lnTo>
                <a:lnTo>
                  <a:pt x="797" y="252"/>
                </a:lnTo>
                <a:lnTo>
                  <a:pt x="797" y="257"/>
                </a:lnTo>
                <a:lnTo>
                  <a:pt x="795" y="263"/>
                </a:lnTo>
                <a:lnTo>
                  <a:pt x="794" y="266"/>
                </a:lnTo>
                <a:lnTo>
                  <a:pt x="792" y="271"/>
                </a:lnTo>
                <a:lnTo>
                  <a:pt x="791" y="276"/>
                </a:lnTo>
                <a:lnTo>
                  <a:pt x="791" y="281"/>
                </a:lnTo>
                <a:lnTo>
                  <a:pt x="789" y="286"/>
                </a:lnTo>
                <a:lnTo>
                  <a:pt x="787" y="290"/>
                </a:lnTo>
                <a:lnTo>
                  <a:pt x="787" y="293"/>
                </a:lnTo>
                <a:lnTo>
                  <a:pt x="786" y="298"/>
                </a:lnTo>
                <a:lnTo>
                  <a:pt x="784" y="303"/>
                </a:lnTo>
                <a:lnTo>
                  <a:pt x="784" y="308"/>
                </a:lnTo>
                <a:lnTo>
                  <a:pt x="783" y="312"/>
                </a:lnTo>
                <a:lnTo>
                  <a:pt x="783" y="317"/>
                </a:lnTo>
                <a:lnTo>
                  <a:pt x="781" y="320"/>
                </a:lnTo>
                <a:lnTo>
                  <a:pt x="780" y="325"/>
                </a:lnTo>
                <a:lnTo>
                  <a:pt x="780" y="330"/>
                </a:lnTo>
                <a:lnTo>
                  <a:pt x="778" y="335"/>
                </a:lnTo>
                <a:lnTo>
                  <a:pt x="776" y="338"/>
                </a:lnTo>
                <a:lnTo>
                  <a:pt x="776" y="343"/>
                </a:lnTo>
                <a:lnTo>
                  <a:pt x="773" y="347"/>
                </a:lnTo>
                <a:lnTo>
                  <a:pt x="773" y="352"/>
                </a:lnTo>
                <a:lnTo>
                  <a:pt x="772" y="355"/>
                </a:lnTo>
                <a:lnTo>
                  <a:pt x="770" y="360"/>
                </a:lnTo>
                <a:lnTo>
                  <a:pt x="768" y="363"/>
                </a:lnTo>
                <a:lnTo>
                  <a:pt x="768" y="368"/>
                </a:lnTo>
                <a:lnTo>
                  <a:pt x="767" y="371"/>
                </a:lnTo>
                <a:lnTo>
                  <a:pt x="764" y="376"/>
                </a:lnTo>
                <a:lnTo>
                  <a:pt x="762" y="379"/>
                </a:lnTo>
                <a:lnTo>
                  <a:pt x="761" y="384"/>
                </a:lnTo>
                <a:lnTo>
                  <a:pt x="759" y="387"/>
                </a:lnTo>
                <a:lnTo>
                  <a:pt x="757" y="390"/>
                </a:lnTo>
                <a:lnTo>
                  <a:pt x="756" y="395"/>
                </a:lnTo>
                <a:lnTo>
                  <a:pt x="753" y="398"/>
                </a:lnTo>
                <a:lnTo>
                  <a:pt x="748" y="406"/>
                </a:lnTo>
                <a:lnTo>
                  <a:pt x="742" y="412"/>
                </a:lnTo>
                <a:lnTo>
                  <a:pt x="735" y="417"/>
                </a:lnTo>
                <a:lnTo>
                  <a:pt x="729" y="423"/>
                </a:lnTo>
                <a:lnTo>
                  <a:pt x="726" y="427"/>
                </a:lnTo>
                <a:lnTo>
                  <a:pt x="721" y="430"/>
                </a:lnTo>
                <a:lnTo>
                  <a:pt x="718" y="431"/>
                </a:lnTo>
                <a:lnTo>
                  <a:pt x="713" y="434"/>
                </a:lnTo>
                <a:lnTo>
                  <a:pt x="710" y="438"/>
                </a:lnTo>
                <a:lnTo>
                  <a:pt x="704" y="441"/>
                </a:lnTo>
                <a:lnTo>
                  <a:pt x="699" y="442"/>
                </a:lnTo>
                <a:lnTo>
                  <a:pt x="696" y="446"/>
                </a:lnTo>
                <a:lnTo>
                  <a:pt x="691" y="447"/>
                </a:lnTo>
                <a:lnTo>
                  <a:pt x="686" y="450"/>
                </a:lnTo>
                <a:lnTo>
                  <a:pt x="681" y="452"/>
                </a:lnTo>
                <a:lnTo>
                  <a:pt x="677" y="455"/>
                </a:lnTo>
                <a:lnTo>
                  <a:pt x="670" y="457"/>
                </a:lnTo>
                <a:lnTo>
                  <a:pt x="666" y="460"/>
                </a:lnTo>
                <a:lnTo>
                  <a:pt x="659" y="461"/>
                </a:lnTo>
                <a:lnTo>
                  <a:pt x="656" y="465"/>
                </a:lnTo>
                <a:lnTo>
                  <a:pt x="650" y="466"/>
                </a:lnTo>
                <a:lnTo>
                  <a:pt x="643" y="468"/>
                </a:lnTo>
                <a:lnTo>
                  <a:pt x="639" y="469"/>
                </a:lnTo>
                <a:lnTo>
                  <a:pt x="632" y="473"/>
                </a:lnTo>
                <a:lnTo>
                  <a:pt x="627" y="474"/>
                </a:lnTo>
                <a:lnTo>
                  <a:pt x="621" y="476"/>
                </a:lnTo>
                <a:lnTo>
                  <a:pt x="616" y="477"/>
                </a:lnTo>
                <a:lnTo>
                  <a:pt x="612" y="480"/>
                </a:lnTo>
                <a:lnTo>
                  <a:pt x="605" y="480"/>
                </a:lnTo>
                <a:lnTo>
                  <a:pt x="599" y="482"/>
                </a:lnTo>
                <a:lnTo>
                  <a:pt x="594" y="484"/>
                </a:lnTo>
                <a:lnTo>
                  <a:pt x="589" y="485"/>
                </a:lnTo>
                <a:lnTo>
                  <a:pt x="582" y="487"/>
                </a:lnTo>
                <a:lnTo>
                  <a:pt x="577" y="487"/>
                </a:lnTo>
                <a:lnTo>
                  <a:pt x="570" y="488"/>
                </a:lnTo>
                <a:lnTo>
                  <a:pt x="566" y="490"/>
                </a:lnTo>
                <a:lnTo>
                  <a:pt x="559" y="492"/>
                </a:lnTo>
                <a:lnTo>
                  <a:pt x="553" y="493"/>
                </a:lnTo>
                <a:lnTo>
                  <a:pt x="548" y="493"/>
                </a:lnTo>
                <a:lnTo>
                  <a:pt x="544" y="495"/>
                </a:lnTo>
                <a:lnTo>
                  <a:pt x="537" y="495"/>
                </a:lnTo>
                <a:lnTo>
                  <a:pt x="532" y="496"/>
                </a:lnTo>
                <a:lnTo>
                  <a:pt x="526" y="498"/>
                </a:lnTo>
                <a:lnTo>
                  <a:pt x="521" y="499"/>
                </a:lnTo>
                <a:lnTo>
                  <a:pt x="515" y="499"/>
                </a:lnTo>
                <a:lnTo>
                  <a:pt x="510" y="501"/>
                </a:lnTo>
                <a:lnTo>
                  <a:pt x="506" y="501"/>
                </a:lnTo>
                <a:lnTo>
                  <a:pt x="501" y="501"/>
                </a:lnTo>
                <a:lnTo>
                  <a:pt x="496" y="501"/>
                </a:lnTo>
                <a:lnTo>
                  <a:pt x="491" y="503"/>
                </a:lnTo>
                <a:lnTo>
                  <a:pt x="487" y="503"/>
                </a:lnTo>
                <a:lnTo>
                  <a:pt x="482" y="504"/>
                </a:lnTo>
                <a:lnTo>
                  <a:pt x="477" y="504"/>
                </a:lnTo>
                <a:lnTo>
                  <a:pt x="472" y="504"/>
                </a:lnTo>
                <a:lnTo>
                  <a:pt x="469" y="506"/>
                </a:lnTo>
                <a:lnTo>
                  <a:pt x="464" y="506"/>
                </a:lnTo>
                <a:lnTo>
                  <a:pt x="460" y="506"/>
                </a:lnTo>
                <a:lnTo>
                  <a:pt x="456" y="507"/>
                </a:lnTo>
                <a:lnTo>
                  <a:pt x="453" y="507"/>
                </a:lnTo>
                <a:lnTo>
                  <a:pt x="450" y="507"/>
                </a:lnTo>
                <a:lnTo>
                  <a:pt x="445" y="507"/>
                </a:lnTo>
                <a:lnTo>
                  <a:pt x="442" y="507"/>
                </a:lnTo>
                <a:lnTo>
                  <a:pt x="439" y="507"/>
                </a:lnTo>
                <a:lnTo>
                  <a:pt x="436" y="507"/>
                </a:lnTo>
                <a:lnTo>
                  <a:pt x="428" y="507"/>
                </a:lnTo>
                <a:lnTo>
                  <a:pt x="423" y="509"/>
                </a:lnTo>
                <a:lnTo>
                  <a:pt x="415" y="509"/>
                </a:lnTo>
                <a:lnTo>
                  <a:pt x="409" y="509"/>
                </a:lnTo>
                <a:lnTo>
                  <a:pt x="401" y="509"/>
                </a:lnTo>
                <a:lnTo>
                  <a:pt x="395" y="511"/>
                </a:lnTo>
                <a:lnTo>
                  <a:pt x="388" y="509"/>
                </a:lnTo>
                <a:lnTo>
                  <a:pt x="382" y="509"/>
                </a:lnTo>
                <a:lnTo>
                  <a:pt x="376" y="509"/>
                </a:lnTo>
                <a:lnTo>
                  <a:pt x="369" y="509"/>
                </a:lnTo>
                <a:lnTo>
                  <a:pt x="363" y="509"/>
                </a:lnTo>
                <a:lnTo>
                  <a:pt x="355" y="509"/>
                </a:lnTo>
                <a:lnTo>
                  <a:pt x="349" y="507"/>
                </a:lnTo>
                <a:lnTo>
                  <a:pt x="344" y="507"/>
                </a:lnTo>
                <a:lnTo>
                  <a:pt x="336" y="507"/>
                </a:lnTo>
                <a:lnTo>
                  <a:pt x="330" y="506"/>
                </a:lnTo>
                <a:lnTo>
                  <a:pt x="323" y="504"/>
                </a:lnTo>
                <a:lnTo>
                  <a:pt x="317" y="504"/>
                </a:lnTo>
                <a:lnTo>
                  <a:pt x="311" y="503"/>
                </a:lnTo>
                <a:lnTo>
                  <a:pt x="304" y="501"/>
                </a:lnTo>
                <a:lnTo>
                  <a:pt x="298" y="501"/>
                </a:lnTo>
                <a:lnTo>
                  <a:pt x="292" y="499"/>
                </a:lnTo>
                <a:lnTo>
                  <a:pt x="285" y="496"/>
                </a:lnTo>
                <a:lnTo>
                  <a:pt x="279" y="495"/>
                </a:lnTo>
                <a:lnTo>
                  <a:pt x="273" y="493"/>
                </a:lnTo>
                <a:lnTo>
                  <a:pt x="266" y="490"/>
                </a:lnTo>
                <a:lnTo>
                  <a:pt x="260" y="488"/>
                </a:lnTo>
                <a:lnTo>
                  <a:pt x="254" y="487"/>
                </a:lnTo>
                <a:lnTo>
                  <a:pt x="247" y="484"/>
                </a:lnTo>
                <a:lnTo>
                  <a:pt x="241" y="480"/>
                </a:lnTo>
                <a:lnTo>
                  <a:pt x="235" y="477"/>
                </a:lnTo>
                <a:lnTo>
                  <a:pt x="228" y="474"/>
                </a:lnTo>
                <a:lnTo>
                  <a:pt x="220" y="469"/>
                </a:lnTo>
                <a:lnTo>
                  <a:pt x="214" y="466"/>
                </a:lnTo>
                <a:lnTo>
                  <a:pt x="208" y="463"/>
                </a:lnTo>
                <a:lnTo>
                  <a:pt x="201" y="460"/>
                </a:lnTo>
                <a:lnTo>
                  <a:pt x="195" y="455"/>
                </a:lnTo>
                <a:lnTo>
                  <a:pt x="189" y="452"/>
                </a:lnTo>
                <a:lnTo>
                  <a:pt x="182" y="447"/>
                </a:lnTo>
                <a:lnTo>
                  <a:pt x="178" y="444"/>
                </a:lnTo>
                <a:lnTo>
                  <a:pt x="171" y="441"/>
                </a:lnTo>
                <a:lnTo>
                  <a:pt x="165" y="436"/>
                </a:lnTo>
                <a:lnTo>
                  <a:pt x="160" y="433"/>
                </a:lnTo>
                <a:lnTo>
                  <a:pt x="152" y="428"/>
                </a:lnTo>
                <a:lnTo>
                  <a:pt x="147" y="425"/>
                </a:lnTo>
                <a:lnTo>
                  <a:pt x="143" y="422"/>
                </a:lnTo>
                <a:lnTo>
                  <a:pt x="136" y="417"/>
                </a:lnTo>
                <a:lnTo>
                  <a:pt x="132" y="414"/>
                </a:lnTo>
                <a:lnTo>
                  <a:pt x="128" y="411"/>
                </a:lnTo>
                <a:lnTo>
                  <a:pt x="124" y="408"/>
                </a:lnTo>
                <a:lnTo>
                  <a:pt x="119" y="404"/>
                </a:lnTo>
                <a:lnTo>
                  <a:pt x="116" y="401"/>
                </a:lnTo>
                <a:lnTo>
                  <a:pt x="111" y="400"/>
                </a:lnTo>
                <a:lnTo>
                  <a:pt x="109" y="398"/>
                </a:lnTo>
                <a:lnTo>
                  <a:pt x="103" y="392"/>
                </a:lnTo>
                <a:lnTo>
                  <a:pt x="100" y="390"/>
                </a:lnTo>
                <a:lnTo>
                  <a:pt x="97" y="387"/>
                </a:lnTo>
                <a:lnTo>
                  <a:pt x="97" y="387"/>
                </a:lnTo>
                <a:lnTo>
                  <a:pt x="97" y="3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3278188" y="5929313"/>
            <a:ext cx="215900" cy="666750"/>
          </a:xfrm>
          <a:custGeom>
            <a:avLst/>
            <a:gdLst/>
            <a:ahLst/>
            <a:cxnLst>
              <a:cxn ang="0">
                <a:pos x="247" y="108"/>
              </a:cxn>
              <a:cxn ang="0">
                <a:pos x="215" y="118"/>
              </a:cxn>
              <a:cxn ang="0">
                <a:pos x="196" y="141"/>
              </a:cxn>
              <a:cxn ang="0">
                <a:pos x="186" y="167"/>
              </a:cxn>
              <a:cxn ang="0">
                <a:pos x="183" y="197"/>
              </a:cxn>
              <a:cxn ang="0">
                <a:pos x="186" y="225"/>
              </a:cxn>
              <a:cxn ang="0">
                <a:pos x="190" y="252"/>
              </a:cxn>
              <a:cxn ang="0">
                <a:pos x="186" y="281"/>
              </a:cxn>
              <a:cxn ang="0">
                <a:pos x="163" y="312"/>
              </a:cxn>
              <a:cxn ang="0">
                <a:pos x="123" y="344"/>
              </a:cxn>
              <a:cxn ang="0">
                <a:pos x="90" y="376"/>
              </a:cxn>
              <a:cxn ang="0">
                <a:pos x="79" y="398"/>
              </a:cxn>
              <a:cxn ang="0">
                <a:pos x="77" y="425"/>
              </a:cxn>
              <a:cxn ang="0">
                <a:pos x="82" y="450"/>
              </a:cxn>
              <a:cxn ang="0">
                <a:pos x="106" y="476"/>
              </a:cxn>
              <a:cxn ang="0">
                <a:pos x="128" y="488"/>
              </a:cxn>
              <a:cxn ang="0">
                <a:pos x="158" y="512"/>
              </a:cxn>
              <a:cxn ang="0">
                <a:pos x="169" y="547"/>
              </a:cxn>
              <a:cxn ang="0">
                <a:pos x="160" y="571"/>
              </a:cxn>
              <a:cxn ang="0">
                <a:pos x="142" y="595"/>
              </a:cxn>
              <a:cxn ang="0">
                <a:pos x="125" y="625"/>
              </a:cxn>
              <a:cxn ang="0">
                <a:pos x="112" y="656"/>
              </a:cxn>
              <a:cxn ang="0">
                <a:pos x="104" y="683"/>
              </a:cxn>
              <a:cxn ang="0">
                <a:pos x="107" y="706"/>
              </a:cxn>
              <a:cxn ang="0">
                <a:pos x="137" y="720"/>
              </a:cxn>
              <a:cxn ang="0">
                <a:pos x="166" y="726"/>
              </a:cxn>
              <a:cxn ang="0">
                <a:pos x="137" y="839"/>
              </a:cxn>
              <a:cxn ang="0">
                <a:pos x="110" y="831"/>
              </a:cxn>
              <a:cxn ang="0">
                <a:pos x="80" y="820"/>
              </a:cxn>
              <a:cxn ang="0">
                <a:pos x="50" y="801"/>
              </a:cxn>
              <a:cxn ang="0">
                <a:pos x="23" y="775"/>
              </a:cxn>
              <a:cxn ang="0">
                <a:pos x="7" y="744"/>
              </a:cxn>
              <a:cxn ang="0">
                <a:pos x="0" y="709"/>
              </a:cxn>
              <a:cxn ang="0">
                <a:pos x="1" y="674"/>
              </a:cxn>
              <a:cxn ang="0">
                <a:pos x="9" y="639"/>
              </a:cxn>
              <a:cxn ang="0">
                <a:pos x="25" y="610"/>
              </a:cxn>
              <a:cxn ang="0">
                <a:pos x="50" y="588"/>
              </a:cxn>
              <a:cxn ang="0">
                <a:pos x="77" y="561"/>
              </a:cxn>
              <a:cxn ang="0">
                <a:pos x="83" y="531"/>
              </a:cxn>
              <a:cxn ang="0">
                <a:pos x="66" y="507"/>
              </a:cxn>
              <a:cxn ang="0">
                <a:pos x="52" y="482"/>
              </a:cxn>
              <a:cxn ang="0">
                <a:pos x="39" y="450"/>
              </a:cxn>
              <a:cxn ang="0">
                <a:pos x="31" y="412"/>
              </a:cxn>
              <a:cxn ang="0">
                <a:pos x="39" y="377"/>
              </a:cxn>
              <a:cxn ang="0">
                <a:pos x="63" y="349"/>
              </a:cxn>
              <a:cxn ang="0">
                <a:pos x="90" y="327"/>
              </a:cxn>
              <a:cxn ang="0">
                <a:pos x="117" y="298"/>
              </a:cxn>
              <a:cxn ang="0">
                <a:pos x="126" y="263"/>
              </a:cxn>
              <a:cxn ang="0">
                <a:pos x="117" y="241"/>
              </a:cxn>
              <a:cxn ang="0">
                <a:pos x="99" y="208"/>
              </a:cxn>
              <a:cxn ang="0">
                <a:pos x="93" y="179"/>
              </a:cxn>
              <a:cxn ang="0">
                <a:pos x="90" y="156"/>
              </a:cxn>
              <a:cxn ang="0">
                <a:pos x="90" y="133"/>
              </a:cxn>
              <a:cxn ang="0">
                <a:pos x="91" y="110"/>
              </a:cxn>
              <a:cxn ang="0">
                <a:pos x="96" y="86"/>
              </a:cxn>
              <a:cxn ang="0">
                <a:pos x="114" y="48"/>
              </a:cxn>
              <a:cxn ang="0">
                <a:pos x="144" y="22"/>
              </a:cxn>
              <a:cxn ang="0">
                <a:pos x="179" y="8"/>
              </a:cxn>
              <a:cxn ang="0">
                <a:pos x="212" y="2"/>
              </a:cxn>
              <a:cxn ang="0">
                <a:pos x="242" y="0"/>
              </a:cxn>
              <a:cxn ang="0">
                <a:pos x="266" y="2"/>
              </a:cxn>
            </a:cxnLst>
            <a:rect l="0" t="0" r="r" b="b"/>
            <a:pathLst>
              <a:path w="270" h="840">
                <a:moveTo>
                  <a:pt x="264" y="113"/>
                </a:moveTo>
                <a:lnTo>
                  <a:pt x="263" y="111"/>
                </a:lnTo>
                <a:lnTo>
                  <a:pt x="258" y="110"/>
                </a:lnTo>
                <a:lnTo>
                  <a:pt x="253" y="108"/>
                </a:lnTo>
                <a:lnTo>
                  <a:pt x="250" y="108"/>
                </a:lnTo>
                <a:lnTo>
                  <a:pt x="247" y="108"/>
                </a:lnTo>
                <a:lnTo>
                  <a:pt x="242" y="108"/>
                </a:lnTo>
                <a:lnTo>
                  <a:pt x="236" y="108"/>
                </a:lnTo>
                <a:lnTo>
                  <a:pt x="231" y="110"/>
                </a:lnTo>
                <a:lnTo>
                  <a:pt x="226" y="111"/>
                </a:lnTo>
                <a:lnTo>
                  <a:pt x="221" y="114"/>
                </a:lnTo>
                <a:lnTo>
                  <a:pt x="215" y="118"/>
                </a:lnTo>
                <a:lnTo>
                  <a:pt x="209" y="124"/>
                </a:lnTo>
                <a:lnTo>
                  <a:pt x="205" y="125"/>
                </a:lnTo>
                <a:lnTo>
                  <a:pt x="204" y="129"/>
                </a:lnTo>
                <a:lnTo>
                  <a:pt x="201" y="133"/>
                </a:lnTo>
                <a:lnTo>
                  <a:pt x="199" y="138"/>
                </a:lnTo>
                <a:lnTo>
                  <a:pt x="196" y="141"/>
                </a:lnTo>
                <a:lnTo>
                  <a:pt x="193" y="146"/>
                </a:lnTo>
                <a:lnTo>
                  <a:pt x="191" y="149"/>
                </a:lnTo>
                <a:lnTo>
                  <a:pt x="190" y="154"/>
                </a:lnTo>
                <a:lnTo>
                  <a:pt x="188" y="159"/>
                </a:lnTo>
                <a:lnTo>
                  <a:pt x="186" y="163"/>
                </a:lnTo>
                <a:lnTo>
                  <a:pt x="186" y="167"/>
                </a:lnTo>
                <a:lnTo>
                  <a:pt x="186" y="173"/>
                </a:lnTo>
                <a:lnTo>
                  <a:pt x="185" y="178"/>
                </a:lnTo>
                <a:lnTo>
                  <a:pt x="183" y="183"/>
                </a:lnTo>
                <a:lnTo>
                  <a:pt x="183" y="187"/>
                </a:lnTo>
                <a:lnTo>
                  <a:pt x="183" y="192"/>
                </a:lnTo>
                <a:lnTo>
                  <a:pt x="183" y="197"/>
                </a:lnTo>
                <a:lnTo>
                  <a:pt x="183" y="203"/>
                </a:lnTo>
                <a:lnTo>
                  <a:pt x="185" y="208"/>
                </a:lnTo>
                <a:lnTo>
                  <a:pt x="186" y="213"/>
                </a:lnTo>
                <a:lnTo>
                  <a:pt x="186" y="217"/>
                </a:lnTo>
                <a:lnTo>
                  <a:pt x="186" y="222"/>
                </a:lnTo>
                <a:lnTo>
                  <a:pt x="186" y="225"/>
                </a:lnTo>
                <a:lnTo>
                  <a:pt x="186" y="230"/>
                </a:lnTo>
                <a:lnTo>
                  <a:pt x="186" y="235"/>
                </a:lnTo>
                <a:lnTo>
                  <a:pt x="188" y="240"/>
                </a:lnTo>
                <a:lnTo>
                  <a:pt x="188" y="244"/>
                </a:lnTo>
                <a:lnTo>
                  <a:pt x="190" y="249"/>
                </a:lnTo>
                <a:lnTo>
                  <a:pt x="190" y="252"/>
                </a:lnTo>
                <a:lnTo>
                  <a:pt x="190" y="255"/>
                </a:lnTo>
                <a:lnTo>
                  <a:pt x="190" y="260"/>
                </a:lnTo>
                <a:lnTo>
                  <a:pt x="190" y="263"/>
                </a:lnTo>
                <a:lnTo>
                  <a:pt x="190" y="270"/>
                </a:lnTo>
                <a:lnTo>
                  <a:pt x="190" y="276"/>
                </a:lnTo>
                <a:lnTo>
                  <a:pt x="186" y="281"/>
                </a:lnTo>
                <a:lnTo>
                  <a:pt x="186" y="286"/>
                </a:lnTo>
                <a:lnTo>
                  <a:pt x="182" y="290"/>
                </a:lnTo>
                <a:lnTo>
                  <a:pt x="179" y="297"/>
                </a:lnTo>
                <a:lnTo>
                  <a:pt x="172" y="301"/>
                </a:lnTo>
                <a:lnTo>
                  <a:pt x="169" y="308"/>
                </a:lnTo>
                <a:lnTo>
                  <a:pt x="163" y="312"/>
                </a:lnTo>
                <a:lnTo>
                  <a:pt x="156" y="319"/>
                </a:lnTo>
                <a:lnTo>
                  <a:pt x="150" y="324"/>
                </a:lnTo>
                <a:lnTo>
                  <a:pt x="142" y="328"/>
                </a:lnTo>
                <a:lnTo>
                  <a:pt x="136" y="333"/>
                </a:lnTo>
                <a:lnTo>
                  <a:pt x="129" y="339"/>
                </a:lnTo>
                <a:lnTo>
                  <a:pt x="123" y="344"/>
                </a:lnTo>
                <a:lnTo>
                  <a:pt x="115" y="349"/>
                </a:lnTo>
                <a:lnTo>
                  <a:pt x="109" y="355"/>
                </a:lnTo>
                <a:lnTo>
                  <a:pt x="104" y="360"/>
                </a:lnTo>
                <a:lnTo>
                  <a:pt x="98" y="366"/>
                </a:lnTo>
                <a:lnTo>
                  <a:pt x="91" y="373"/>
                </a:lnTo>
                <a:lnTo>
                  <a:pt x="90" y="376"/>
                </a:lnTo>
                <a:lnTo>
                  <a:pt x="88" y="379"/>
                </a:lnTo>
                <a:lnTo>
                  <a:pt x="85" y="384"/>
                </a:lnTo>
                <a:lnTo>
                  <a:pt x="83" y="387"/>
                </a:lnTo>
                <a:lnTo>
                  <a:pt x="82" y="390"/>
                </a:lnTo>
                <a:lnTo>
                  <a:pt x="80" y="395"/>
                </a:lnTo>
                <a:lnTo>
                  <a:pt x="79" y="398"/>
                </a:lnTo>
                <a:lnTo>
                  <a:pt x="77" y="403"/>
                </a:lnTo>
                <a:lnTo>
                  <a:pt x="77" y="408"/>
                </a:lnTo>
                <a:lnTo>
                  <a:pt x="77" y="412"/>
                </a:lnTo>
                <a:lnTo>
                  <a:pt x="77" y="416"/>
                </a:lnTo>
                <a:lnTo>
                  <a:pt x="77" y="422"/>
                </a:lnTo>
                <a:lnTo>
                  <a:pt x="77" y="425"/>
                </a:lnTo>
                <a:lnTo>
                  <a:pt x="77" y="430"/>
                </a:lnTo>
                <a:lnTo>
                  <a:pt x="77" y="435"/>
                </a:lnTo>
                <a:lnTo>
                  <a:pt x="77" y="439"/>
                </a:lnTo>
                <a:lnTo>
                  <a:pt x="79" y="442"/>
                </a:lnTo>
                <a:lnTo>
                  <a:pt x="80" y="447"/>
                </a:lnTo>
                <a:lnTo>
                  <a:pt x="82" y="450"/>
                </a:lnTo>
                <a:lnTo>
                  <a:pt x="83" y="455"/>
                </a:lnTo>
                <a:lnTo>
                  <a:pt x="88" y="461"/>
                </a:lnTo>
                <a:lnTo>
                  <a:pt x="95" y="468"/>
                </a:lnTo>
                <a:lnTo>
                  <a:pt x="98" y="471"/>
                </a:lnTo>
                <a:lnTo>
                  <a:pt x="101" y="474"/>
                </a:lnTo>
                <a:lnTo>
                  <a:pt x="106" y="476"/>
                </a:lnTo>
                <a:lnTo>
                  <a:pt x="109" y="479"/>
                </a:lnTo>
                <a:lnTo>
                  <a:pt x="114" y="481"/>
                </a:lnTo>
                <a:lnTo>
                  <a:pt x="117" y="482"/>
                </a:lnTo>
                <a:lnTo>
                  <a:pt x="122" y="484"/>
                </a:lnTo>
                <a:lnTo>
                  <a:pt x="125" y="485"/>
                </a:lnTo>
                <a:lnTo>
                  <a:pt x="128" y="488"/>
                </a:lnTo>
                <a:lnTo>
                  <a:pt x="133" y="492"/>
                </a:lnTo>
                <a:lnTo>
                  <a:pt x="136" y="493"/>
                </a:lnTo>
                <a:lnTo>
                  <a:pt x="141" y="496"/>
                </a:lnTo>
                <a:lnTo>
                  <a:pt x="145" y="501"/>
                </a:lnTo>
                <a:lnTo>
                  <a:pt x="153" y="507"/>
                </a:lnTo>
                <a:lnTo>
                  <a:pt x="158" y="512"/>
                </a:lnTo>
                <a:lnTo>
                  <a:pt x="163" y="519"/>
                </a:lnTo>
                <a:lnTo>
                  <a:pt x="166" y="525"/>
                </a:lnTo>
                <a:lnTo>
                  <a:pt x="167" y="530"/>
                </a:lnTo>
                <a:lnTo>
                  <a:pt x="169" y="536"/>
                </a:lnTo>
                <a:lnTo>
                  <a:pt x="169" y="544"/>
                </a:lnTo>
                <a:lnTo>
                  <a:pt x="169" y="547"/>
                </a:lnTo>
                <a:lnTo>
                  <a:pt x="167" y="552"/>
                </a:lnTo>
                <a:lnTo>
                  <a:pt x="166" y="555"/>
                </a:lnTo>
                <a:lnTo>
                  <a:pt x="166" y="558"/>
                </a:lnTo>
                <a:lnTo>
                  <a:pt x="164" y="563"/>
                </a:lnTo>
                <a:lnTo>
                  <a:pt x="163" y="566"/>
                </a:lnTo>
                <a:lnTo>
                  <a:pt x="160" y="571"/>
                </a:lnTo>
                <a:lnTo>
                  <a:pt x="158" y="574"/>
                </a:lnTo>
                <a:lnTo>
                  <a:pt x="155" y="577"/>
                </a:lnTo>
                <a:lnTo>
                  <a:pt x="152" y="582"/>
                </a:lnTo>
                <a:lnTo>
                  <a:pt x="147" y="585"/>
                </a:lnTo>
                <a:lnTo>
                  <a:pt x="145" y="590"/>
                </a:lnTo>
                <a:lnTo>
                  <a:pt x="142" y="595"/>
                </a:lnTo>
                <a:lnTo>
                  <a:pt x="139" y="599"/>
                </a:lnTo>
                <a:lnTo>
                  <a:pt x="136" y="604"/>
                </a:lnTo>
                <a:lnTo>
                  <a:pt x="133" y="610"/>
                </a:lnTo>
                <a:lnTo>
                  <a:pt x="129" y="615"/>
                </a:lnTo>
                <a:lnTo>
                  <a:pt x="128" y="620"/>
                </a:lnTo>
                <a:lnTo>
                  <a:pt x="125" y="625"/>
                </a:lnTo>
                <a:lnTo>
                  <a:pt x="123" y="631"/>
                </a:lnTo>
                <a:lnTo>
                  <a:pt x="120" y="636"/>
                </a:lnTo>
                <a:lnTo>
                  <a:pt x="117" y="641"/>
                </a:lnTo>
                <a:lnTo>
                  <a:pt x="115" y="645"/>
                </a:lnTo>
                <a:lnTo>
                  <a:pt x="114" y="652"/>
                </a:lnTo>
                <a:lnTo>
                  <a:pt x="112" y="656"/>
                </a:lnTo>
                <a:lnTo>
                  <a:pt x="109" y="661"/>
                </a:lnTo>
                <a:lnTo>
                  <a:pt x="107" y="666"/>
                </a:lnTo>
                <a:lnTo>
                  <a:pt x="106" y="671"/>
                </a:lnTo>
                <a:lnTo>
                  <a:pt x="106" y="675"/>
                </a:lnTo>
                <a:lnTo>
                  <a:pt x="104" y="680"/>
                </a:lnTo>
                <a:lnTo>
                  <a:pt x="104" y="683"/>
                </a:lnTo>
                <a:lnTo>
                  <a:pt x="104" y="688"/>
                </a:lnTo>
                <a:lnTo>
                  <a:pt x="104" y="691"/>
                </a:lnTo>
                <a:lnTo>
                  <a:pt x="104" y="694"/>
                </a:lnTo>
                <a:lnTo>
                  <a:pt x="104" y="698"/>
                </a:lnTo>
                <a:lnTo>
                  <a:pt x="106" y="701"/>
                </a:lnTo>
                <a:lnTo>
                  <a:pt x="107" y="706"/>
                </a:lnTo>
                <a:lnTo>
                  <a:pt x="112" y="710"/>
                </a:lnTo>
                <a:lnTo>
                  <a:pt x="115" y="712"/>
                </a:lnTo>
                <a:lnTo>
                  <a:pt x="122" y="715"/>
                </a:lnTo>
                <a:lnTo>
                  <a:pt x="126" y="717"/>
                </a:lnTo>
                <a:lnTo>
                  <a:pt x="133" y="718"/>
                </a:lnTo>
                <a:lnTo>
                  <a:pt x="137" y="720"/>
                </a:lnTo>
                <a:lnTo>
                  <a:pt x="142" y="721"/>
                </a:lnTo>
                <a:lnTo>
                  <a:pt x="147" y="723"/>
                </a:lnTo>
                <a:lnTo>
                  <a:pt x="153" y="725"/>
                </a:lnTo>
                <a:lnTo>
                  <a:pt x="158" y="725"/>
                </a:lnTo>
                <a:lnTo>
                  <a:pt x="163" y="726"/>
                </a:lnTo>
                <a:lnTo>
                  <a:pt x="166" y="726"/>
                </a:lnTo>
                <a:lnTo>
                  <a:pt x="169" y="726"/>
                </a:lnTo>
                <a:lnTo>
                  <a:pt x="174" y="728"/>
                </a:lnTo>
                <a:lnTo>
                  <a:pt x="175" y="728"/>
                </a:lnTo>
                <a:lnTo>
                  <a:pt x="142" y="840"/>
                </a:lnTo>
                <a:lnTo>
                  <a:pt x="141" y="840"/>
                </a:lnTo>
                <a:lnTo>
                  <a:pt x="137" y="839"/>
                </a:lnTo>
                <a:lnTo>
                  <a:pt x="133" y="837"/>
                </a:lnTo>
                <a:lnTo>
                  <a:pt x="126" y="837"/>
                </a:lnTo>
                <a:lnTo>
                  <a:pt x="123" y="836"/>
                </a:lnTo>
                <a:lnTo>
                  <a:pt x="120" y="834"/>
                </a:lnTo>
                <a:lnTo>
                  <a:pt x="115" y="832"/>
                </a:lnTo>
                <a:lnTo>
                  <a:pt x="110" y="831"/>
                </a:lnTo>
                <a:lnTo>
                  <a:pt x="106" y="829"/>
                </a:lnTo>
                <a:lnTo>
                  <a:pt x="103" y="828"/>
                </a:lnTo>
                <a:lnTo>
                  <a:pt x="98" y="826"/>
                </a:lnTo>
                <a:lnTo>
                  <a:pt x="93" y="824"/>
                </a:lnTo>
                <a:lnTo>
                  <a:pt x="87" y="821"/>
                </a:lnTo>
                <a:lnTo>
                  <a:pt x="80" y="820"/>
                </a:lnTo>
                <a:lnTo>
                  <a:pt x="76" y="817"/>
                </a:lnTo>
                <a:lnTo>
                  <a:pt x="71" y="813"/>
                </a:lnTo>
                <a:lnTo>
                  <a:pt x="64" y="810"/>
                </a:lnTo>
                <a:lnTo>
                  <a:pt x="60" y="807"/>
                </a:lnTo>
                <a:lnTo>
                  <a:pt x="55" y="804"/>
                </a:lnTo>
                <a:lnTo>
                  <a:pt x="50" y="801"/>
                </a:lnTo>
                <a:lnTo>
                  <a:pt x="45" y="798"/>
                </a:lnTo>
                <a:lnTo>
                  <a:pt x="41" y="793"/>
                </a:lnTo>
                <a:lnTo>
                  <a:pt x="36" y="788"/>
                </a:lnTo>
                <a:lnTo>
                  <a:pt x="33" y="785"/>
                </a:lnTo>
                <a:lnTo>
                  <a:pt x="28" y="780"/>
                </a:lnTo>
                <a:lnTo>
                  <a:pt x="23" y="775"/>
                </a:lnTo>
                <a:lnTo>
                  <a:pt x="20" y="771"/>
                </a:lnTo>
                <a:lnTo>
                  <a:pt x="19" y="766"/>
                </a:lnTo>
                <a:lnTo>
                  <a:pt x="15" y="759"/>
                </a:lnTo>
                <a:lnTo>
                  <a:pt x="12" y="755"/>
                </a:lnTo>
                <a:lnTo>
                  <a:pt x="9" y="748"/>
                </a:lnTo>
                <a:lnTo>
                  <a:pt x="7" y="744"/>
                </a:lnTo>
                <a:lnTo>
                  <a:pt x="6" y="737"/>
                </a:lnTo>
                <a:lnTo>
                  <a:pt x="4" y="733"/>
                </a:lnTo>
                <a:lnTo>
                  <a:pt x="3" y="726"/>
                </a:lnTo>
                <a:lnTo>
                  <a:pt x="3" y="720"/>
                </a:lnTo>
                <a:lnTo>
                  <a:pt x="1" y="714"/>
                </a:lnTo>
                <a:lnTo>
                  <a:pt x="0" y="709"/>
                </a:lnTo>
                <a:lnTo>
                  <a:pt x="0" y="702"/>
                </a:lnTo>
                <a:lnTo>
                  <a:pt x="0" y="696"/>
                </a:lnTo>
                <a:lnTo>
                  <a:pt x="0" y="691"/>
                </a:lnTo>
                <a:lnTo>
                  <a:pt x="0" y="685"/>
                </a:lnTo>
                <a:lnTo>
                  <a:pt x="0" y="679"/>
                </a:lnTo>
                <a:lnTo>
                  <a:pt x="1" y="674"/>
                </a:lnTo>
                <a:lnTo>
                  <a:pt x="1" y="666"/>
                </a:lnTo>
                <a:lnTo>
                  <a:pt x="3" y="661"/>
                </a:lnTo>
                <a:lnTo>
                  <a:pt x="3" y="655"/>
                </a:lnTo>
                <a:lnTo>
                  <a:pt x="4" y="650"/>
                </a:lnTo>
                <a:lnTo>
                  <a:pt x="6" y="644"/>
                </a:lnTo>
                <a:lnTo>
                  <a:pt x="9" y="639"/>
                </a:lnTo>
                <a:lnTo>
                  <a:pt x="11" y="634"/>
                </a:lnTo>
                <a:lnTo>
                  <a:pt x="12" y="629"/>
                </a:lnTo>
                <a:lnTo>
                  <a:pt x="15" y="625"/>
                </a:lnTo>
                <a:lnTo>
                  <a:pt x="19" y="620"/>
                </a:lnTo>
                <a:lnTo>
                  <a:pt x="22" y="615"/>
                </a:lnTo>
                <a:lnTo>
                  <a:pt x="25" y="610"/>
                </a:lnTo>
                <a:lnTo>
                  <a:pt x="30" y="606"/>
                </a:lnTo>
                <a:lnTo>
                  <a:pt x="33" y="603"/>
                </a:lnTo>
                <a:lnTo>
                  <a:pt x="38" y="599"/>
                </a:lnTo>
                <a:lnTo>
                  <a:pt x="42" y="596"/>
                </a:lnTo>
                <a:lnTo>
                  <a:pt x="45" y="591"/>
                </a:lnTo>
                <a:lnTo>
                  <a:pt x="50" y="588"/>
                </a:lnTo>
                <a:lnTo>
                  <a:pt x="53" y="585"/>
                </a:lnTo>
                <a:lnTo>
                  <a:pt x="57" y="584"/>
                </a:lnTo>
                <a:lnTo>
                  <a:pt x="63" y="577"/>
                </a:lnTo>
                <a:lnTo>
                  <a:pt x="69" y="571"/>
                </a:lnTo>
                <a:lnTo>
                  <a:pt x="72" y="566"/>
                </a:lnTo>
                <a:lnTo>
                  <a:pt x="77" y="561"/>
                </a:lnTo>
                <a:lnTo>
                  <a:pt x="79" y="555"/>
                </a:lnTo>
                <a:lnTo>
                  <a:pt x="82" y="550"/>
                </a:lnTo>
                <a:lnTo>
                  <a:pt x="82" y="545"/>
                </a:lnTo>
                <a:lnTo>
                  <a:pt x="83" y="541"/>
                </a:lnTo>
                <a:lnTo>
                  <a:pt x="83" y="536"/>
                </a:lnTo>
                <a:lnTo>
                  <a:pt x="83" y="531"/>
                </a:lnTo>
                <a:lnTo>
                  <a:pt x="80" y="528"/>
                </a:lnTo>
                <a:lnTo>
                  <a:pt x="80" y="525"/>
                </a:lnTo>
                <a:lnTo>
                  <a:pt x="77" y="522"/>
                </a:lnTo>
                <a:lnTo>
                  <a:pt x="76" y="519"/>
                </a:lnTo>
                <a:lnTo>
                  <a:pt x="71" y="514"/>
                </a:lnTo>
                <a:lnTo>
                  <a:pt x="66" y="507"/>
                </a:lnTo>
                <a:lnTo>
                  <a:pt x="64" y="504"/>
                </a:lnTo>
                <a:lnTo>
                  <a:pt x="61" y="501"/>
                </a:lnTo>
                <a:lnTo>
                  <a:pt x="60" y="496"/>
                </a:lnTo>
                <a:lnTo>
                  <a:pt x="57" y="493"/>
                </a:lnTo>
                <a:lnTo>
                  <a:pt x="53" y="488"/>
                </a:lnTo>
                <a:lnTo>
                  <a:pt x="52" y="482"/>
                </a:lnTo>
                <a:lnTo>
                  <a:pt x="49" y="477"/>
                </a:lnTo>
                <a:lnTo>
                  <a:pt x="47" y="471"/>
                </a:lnTo>
                <a:lnTo>
                  <a:pt x="44" y="466"/>
                </a:lnTo>
                <a:lnTo>
                  <a:pt x="42" y="461"/>
                </a:lnTo>
                <a:lnTo>
                  <a:pt x="41" y="455"/>
                </a:lnTo>
                <a:lnTo>
                  <a:pt x="39" y="450"/>
                </a:lnTo>
                <a:lnTo>
                  <a:pt x="38" y="444"/>
                </a:lnTo>
                <a:lnTo>
                  <a:pt x="34" y="438"/>
                </a:lnTo>
                <a:lnTo>
                  <a:pt x="34" y="431"/>
                </a:lnTo>
                <a:lnTo>
                  <a:pt x="33" y="425"/>
                </a:lnTo>
                <a:lnTo>
                  <a:pt x="31" y="419"/>
                </a:lnTo>
                <a:lnTo>
                  <a:pt x="31" y="412"/>
                </a:lnTo>
                <a:lnTo>
                  <a:pt x="31" y="408"/>
                </a:lnTo>
                <a:lnTo>
                  <a:pt x="33" y="401"/>
                </a:lnTo>
                <a:lnTo>
                  <a:pt x="33" y="395"/>
                </a:lnTo>
                <a:lnTo>
                  <a:pt x="34" y="389"/>
                </a:lnTo>
                <a:lnTo>
                  <a:pt x="36" y="384"/>
                </a:lnTo>
                <a:lnTo>
                  <a:pt x="39" y="377"/>
                </a:lnTo>
                <a:lnTo>
                  <a:pt x="41" y="373"/>
                </a:lnTo>
                <a:lnTo>
                  <a:pt x="45" y="368"/>
                </a:lnTo>
                <a:lnTo>
                  <a:pt x="49" y="362"/>
                </a:lnTo>
                <a:lnTo>
                  <a:pt x="53" y="358"/>
                </a:lnTo>
                <a:lnTo>
                  <a:pt x="58" y="354"/>
                </a:lnTo>
                <a:lnTo>
                  <a:pt x="63" y="349"/>
                </a:lnTo>
                <a:lnTo>
                  <a:pt x="66" y="344"/>
                </a:lnTo>
                <a:lnTo>
                  <a:pt x="72" y="341"/>
                </a:lnTo>
                <a:lnTo>
                  <a:pt x="76" y="338"/>
                </a:lnTo>
                <a:lnTo>
                  <a:pt x="80" y="333"/>
                </a:lnTo>
                <a:lnTo>
                  <a:pt x="85" y="330"/>
                </a:lnTo>
                <a:lnTo>
                  <a:pt x="90" y="327"/>
                </a:lnTo>
                <a:lnTo>
                  <a:pt x="93" y="322"/>
                </a:lnTo>
                <a:lnTo>
                  <a:pt x="98" y="319"/>
                </a:lnTo>
                <a:lnTo>
                  <a:pt x="101" y="316"/>
                </a:lnTo>
                <a:lnTo>
                  <a:pt x="106" y="312"/>
                </a:lnTo>
                <a:lnTo>
                  <a:pt x="110" y="305"/>
                </a:lnTo>
                <a:lnTo>
                  <a:pt x="117" y="298"/>
                </a:lnTo>
                <a:lnTo>
                  <a:pt x="122" y="290"/>
                </a:lnTo>
                <a:lnTo>
                  <a:pt x="125" y="284"/>
                </a:lnTo>
                <a:lnTo>
                  <a:pt x="126" y="278"/>
                </a:lnTo>
                <a:lnTo>
                  <a:pt x="128" y="270"/>
                </a:lnTo>
                <a:lnTo>
                  <a:pt x="128" y="267"/>
                </a:lnTo>
                <a:lnTo>
                  <a:pt x="126" y="263"/>
                </a:lnTo>
                <a:lnTo>
                  <a:pt x="126" y="259"/>
                </a:lnTo>
                <a:lnTo>
                  <a:pt x="125" y="255"/>
                </a:lnTo>
                <a:lnTo>
                  <a:pt x="123" y="252"/>
                </a:lnTo>
                <a:lnTo>
                  <a:pt x="122" y="249"/>
                </a:lnTo>
                <a:lnTo>
                  <a:pt x="120" y="244"/>
                </a:lnTo>
                <a:lnTo>
                  <a:pt x="117" y="241"/>
                </a:lnTo>
                <a:lnTo>
                  <a:pt x="112" y="235"/>
                </a:lnTo>
                <a:lnTo>
                  <a:pt x="109" y="230"/>
                </a:lnTo>
                <a:lnTo>
                  <a:pt x="106" y="225"/>
                </a:lnTo>
                <a:lnTo>
                  <a:pt x="104" y="221"/>
                </a:lnTo>
                <a:lnTo>
                  <a:pt x="103" y="214"/>
                </a:lnTo>
                <a:lnTo>
                  <a:pt x="99" y="208"/>
                </a:lnTo>
                <a:lnTo>
                  <a:pt x="98" y="202"/>
                </a:lnTo>
                <a:lnTo>
                  <a:pt x="96" y="195"/>
                </a:lnTo>
                <a:lnTo>
                  <a:pt x="95" y="190"/>
                </a:lnTo>
                <a:lnTo>
                  <a:pt x="95" y="187"/>
                </a:lnTo>
                <a:lnTo>
                  <a:pt x="93" y="183"/>
                </a:lnTo>
                <a:lnTo>
                  <a:pt x="93" y="179"/>
                </a:lnTo>
                <a:lnTo>
                  <a:pt x="91" y="175"/>
                </a:lnTo>
                <a:lnTo>
                  <a:pt x="91" y="171"/>
                </a:lnTo>
                <a:lnTo>
                  <a:pt x="91" y="167"/>
                </a:lnTo>
                <a:lnTo>
                  <a:pt x="91" y="163"/>
                </a:lnTo>
                <a:lnTo>
                  <a:pt x="90" y="160"/>
                </a:lnTo>
                <a:lnTo>
                  <a:pt x="90" y="156"/>
                </a:lnTo>
                <a:lnTo>
                  <a:pt x="90" y="152"/>
                </a:lnTo>
                <a:lnTo>
                  <a:pt x="90" y="149"/>
                </a:lnTo>
                <a:lnTo>
                  <a:pt x="90" y="144"/>
                </a:lnTo>
                <a:lnTo>
                  <a:pt x="90" y="141"/>
                </a:lnTo>
                <a:lnTo>
                  <a:pt x="90" y="137"/>
                </a:lnTo>
                <a:lnTo>
                  <a:pt x="90" y="133"/>
                </a:lnTo>
                <a:lnTo>
                  <a:pt x="90" y="129"/>
                </a:lnTo>
                <a:lnTo>
                  <a:pt x="90" y="125"/>
                </a:lnTo>
                <a:lnTo>
                  <a:pt x="90" y="121"/>
                </a:lnTo>
                <a:lnTo>
                  <a:pt x="91" y="118"/>
                </a:lnTo>
                <a:lnTo>
                  <a:pt x="91" y="113"/>
                </a:lnTo>
                <a:lnTo>
                  <a:pt x="91" y="110"/>
                </a:lnTo>
                <a:lnTo>
                  <a:pt x="91" y="105"/>
                </a:lnTo>
                <a:lnTo>
                  <a:pt x="93" y="102"/>
                </a:lnTo>
                <a:lnTo>
                  <a:pt x="93" y="97"/>
                </a:lnTo>
                <a:lnTo>
                  <a:pt x="95" y="94"/>
                </a:lnTo>
                <a:lnTo>
                  <a:pt x="95" y="89"/>
                </a:lnTo>
                <a:lnTo>
                  <a:pt x="96" y="86"/>
                </a:lnTo>
                <a:lnTo>
                  <a:pt x="98" y="79"/>
                </a:lnTo>
                <a:lnTo>
                  <a:pt x="101" y="73"/>
                </a:lnTo>
                <a:lnTo>
                  <a:pt x="103" y="65"/>
                </a:lnTo>
                <a:lnTo>
                  <a:pt x="106" y="59"/>
                </a:lnTo>
                <a:lnTo>
                  <a:pt x="110" y="53"/>
                </a:lnTo>
                <a:lnTo>
                  <a:pt x="114" y="48"/>
                </a:lnTo>
                <a:lnTo>
                  <a:pt x="118" y="41"/>
                </a:lnTo>
                <a:lnTo>
                  <a:pt x="123" y="37"/>
                </a:lnTo>
                <a:lnTo>
                  <a:pt x="126" y="32"/>
                </a:lnTo>
                <a:lnTo>
                  <a:pt x="133" y="29"/>
                </a:lnTo>
                <a:lnTo>
                  <a:pt x="137" y="26"/>
                </a:lnTo>
                <a:lnTo>
                  <a:pt x="144" y="22"/>
                </a:lnTo>
                <a:lnTo>
                  <a:pt x="150" y="19"/>
                </a:lnTo>
                <a:lnTo>
                  <a:pt x="155" y="16"/>
                </a:lnTo>
                <a:lnTo>
                  <a:pt x="161" y="14"/>
                </a:lnTo>
                <a:lnTo>
                  <a:pt x="166" y="11"/>
                </a:lnTo>
                <a:lnTo>
                  <a:pt x="172" y="10"/>
                </a:lnTo>
                <a:lnTo>
                  <a:pt x="179" y="8"/>
                </a:lnTo>
                <a:lnTo>
                  <a:pt x="183" y="7"/>
                </a:lnTo>
                <a:lnTo>
                  <a:pt x="190" y="5"/>
                </a:lnTo>
                <a:lnTo>
                  <a:pt x="194" y="5"/>
                </a:lnTo>
                <a:lnTo>
                  <a:pt x="201" y="3"/>
                </a:lnTo>
                <a:lnTo>
                  <a:pt x="205" y="2"/>
                </a:lnTo>
                <a:lnTo>
                  <a:pt x="212" y="2"/>
                </a:lnTo>
                <a:lnTo>
                  <a:pt x="218" y="2"/>
                </a:lnTo>
                <a:lnTo>
                  <a:pt x="223" y="2"/>
                </a:lnTo>
                <a:lnTo>
                  <a:pt x="228" y="0"/>
                </a:lnTo>
                <a:lnTo>
                  <a:pt x="232" y="0"/>
                </a:lnTo>
                <a:lnTo>
                  <a:pt x="236" y="0"/>
                </a:lnTo>
                <a:lnTo>
                  <a:pt x="242" y="0"/>
                </a:lnTo>
                <a:lnTo>
                  <a:pt x="245" y="0"/>
                </a:lnTo>
                <a:lnTo>
                  <a:pt x="248" y="0"/>
                </a:lnTo>
                <a:lnTo>
                  <a:pt x="253" y="0"/>
                </a:lnTo>
                <a:lnTo>
                  <a:pt x="256" y="0"/>
                </a:lnTo>
                <a:lnTo>
                  <a:pt x="261" y="0"/>
                </a:lnTo>
                <a:lnTo>
                  <a:pt x="266" y="2"/>
                </a:lnTo>
                <a:lnTo>
                  <a:pt x="269" y="2"/>
                </a:lnTo>
                <a:lnTo>
                  <a:pt x="270" y="3"/>
                </a:lnTo>
                <a:lnTo>
                  <a:pt x="264" y="113"/>
                </a:lnTo>
                <a:lnTo>
                  <a:pt x="264" y="1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2971800" y="6026150"/>
            <a:ext cx="384175" cy="377825"/>
          </a:xfrm>
          <a:custGeom>
            <a:avLst/>
            <a:gdLst/>
            <a:ahLst/>
            <a:cxnLst>
              <a:cxn ang="0">
                <a:pos x="447" y="102"/>
              </a:cxn>
              <a:cxn ang="0">
                <a:pos x="472" y="56"/>
              </a:cxn>
              <a:cxn ang="0">
                <a:pos x="475" y="21"/>
              </a:cxn>
              <a:cxn ang="0">
                <a:pos x="436" y="3"/>
              </a:cxn>
              <a:cxn ang="0">
                <a:pos x="375" y="7"/>
              </a:cxn>
              <a:cxn ang="0">
                <a:pos x="333" y="27"/>
              </a:cxn>
              <a:cxn ang="0">
                <a:pos x="301" y="59"/>
              </a:cxn>
              <a:cxn ang="0">
                <a:pos x="279" y="102"/>
              </a:cxn>
              <a:cxn ang="0">
                <a:pos x="268" y="151"/>
              </a:cxn>
              <a:cxn ang="0">
                <a:pos x="265" y="202"/>
              </a:cxn>
              <a:cxn ang="0">
                <a:pos x="271" y="249"/>
              </a:cxn>
              <a:cxn ang="0">
                <a:pos x="284" y="290"/>
              </a:cxn>
              <a:cxn ang="0">
                <a:pos x="304" y="347"/>
              </a:cxn>
              <a:cxn ang="0">
                <a:pos x="307" y="406"/>
              </a:cxn>
              <a:cxn ang="0">
                <a:pos x="276" y="441"/>
              </a:cxn>
              <a:cxn ang="0">
                <a:pos x="238" y="416"/>
              </a:cxn>
              <a:cxn ang="0">
                <a:pos x="212" y="371"/>
              </a:cxn>
              <a:cxn ang="0">
                <a:pos x="217" y="314"/>
              </a:cxn>
              <a:cxn ang="0">
                <a:pos x="242" y="259"/>
              </a:cxn>
              <a:cxn ang="0">
                <a:pos x="253" y="221"/>
              </a:cxn>
              <a:cxn ang="0">
                <a:pos x="257" y="181"/>
              </a:cxn>
              <a:cxn ang="0">
                <a:pos x="250" y="141"/>
              </a:cxn>
              <a:cxn ang="0">
                <a:pos x="212" y="89"/>
              </a:cxn>
              <a:cxn ang="0">
                <a:pos x="170" y="67"/>
              </a:cxn>
              <a:cxn ang="0">
                <a:pos x="128" y="56"/>
              </a:cxn>
              <a:cxn ang="0">
                <a:pos x="82" y="57"/>
              </a:cxn>
              <a:cxn ang="0">
                <a:pos x="32" y="99"/>
              </a:cxn>
              <a:cxn ang="0">
                <a:pos x="14" y="138"/>
              </a:cxn>
              <a:cxn ang="0">
                <a:pos x="3" y="184"/>
              </a:cxn>
              <a:cxn ang="0">
                <a:pos x="0" y="229"/>
              </a:cxn>
              <a:cxn ang="0">
                <a:pos x="3" y="268"/>
              </a:cxn>
              <a:cxn ang="0">
                <a:pos x="29" y="324"/>
              </a:cxn>
              <a:cxn ang="0">
                <a:pos x="74" y="346"/>
              </a:cxn>
              <a:cxn ang="0">
                <a:pos x="120" y="332"/>
              </a:cxn>
              <a:cxn ang="0">
                <a:pos x="160" y="298"/>
              </a:cxn>
              <a:cxn ang="0">
                <a:pos x="181" y="259"/>
              </a:cxn>
              <a:cxn ang="0">
                <a:pos x="187" y="214"/>
              </a:cxn>
              <a:cxn ang="0">
                <a:pos x="189" y="167"/>
              </a:cxn>
              <a:cxn ang="0">
                <a:pos x="116" y="219"/>
              </a:cxn>
              <a:cxn ang="0">
                <a:pos x="76" y="246"/>
              </a:cxn>
              <a:cxn ang="0">
                <a:pos x="71" y="203"/>
              </a:cxn>
              <a:cxn ang="0">
                <a:pos x="95" y="151"/>
              </a:cxn>
              <a:cxn ang="0">
                <a:pos x="136" y="124"/>
              </a:cxn>
              <a:cxn ang="0">
                <a:pos x="182" y="132"/>
              </a:cxn>
              <a:cxn ang="0">
                <a:pos x="227" y="175"/>
              </a:cxn>
              <a:cxn ang="0">
                <a:pos x="214" y="222"/>
              </a:cxn>
              <a:cxn ang="0">
                <a:pos x="198" y="276"/>
              </a:cxn>
              <a:cxn ang="0">
                <a:pos x="189" y="314"/>
              </a:cxn>
              <a:cxn ang="0">
                <a:pos x="184" y="357"/>
              </a:cxn>
              <a:cxn ang="0">
                <a:pos x="192" y="411"/>
              </a:cxn>
              <a:cxn ang="0">
                <a:pos x="223" y="457"/>
              </a:cxn>
              <a:cxn ang="0">
                <a:pos x="276" y="476"/>
              </a:cxn>
              <a:cxn ang="0">
                <a:pos x="337" y="450"/>
              </a:cxn>
              <a:cxn ang="0">
                <a:pos x="364" y="400"/>
              </a:cxn>
              <a:cxn ang="0">
                <a:pos x="368" y="362"/>
              </a:cxn>
              <a:cxn ang="0">
                <a:pos x="366" y="325"/>
              </a:cxn>
              <a:cxn ang="0">
                <a:pos x="350" y="267"/>
              </a:cxn>
              <a:cxn ang="0">
                <a:pos x="341" y="229"/>
              </a:cxn>
              <a:cxn ang="0">
                <a:pos x="342" y="178"/>
              </a:cxn>
              <a:cxn ang="0">
                <a:pos x="353" y="138"/>
              </a:cxn>
              <a:cxn ang="0">
                <a:pos x="401" y="129"/>
              </a:cxn>
            </a:cxnLst>
            <a:rect l="0" t="0" r="r" b="b"/>
            <a:pathLst>
              <a:path w="483" h="476">
                <a:moveTo>
                  <a:pt x="428" y="138"/>
                </a:moveTo>
                <a:lnTo>
                  <a:pt x="428" y="137"/>
                </a:lnTo>
                <a:lnTo>
                  <a:pt x="429" y="133"/>
                </a:lnTo>
                <a:lnTo>
                  <a:pt x="432" y="129"/>
                </a:lnTo>
                <a:lnTo>
                  <a:pt x="436" y="124"/>
                </a:lnTo>
                <a:lnTo>
                  <a:pt x="439" y="119"/>
                </a:lnTo>
                <a:lnTo>
                  <a:pt x="440" y="114"/>
                </a:lnTo>
                <a:lnTo>
                  <a:pt x="442" y="111"/>
                </a:lnTo>
                <a:lnTo>
                  <a:pt x="445" y="106"/>
                </a:lnTo>
                <a:lnTo>
                  <a:pt x="447" y="102"/>
                </a:lnTo>
                <a:lnTo>
                  <a:pt x="450" y="99"/>
                </a:lnTo>
                <a:lnTo>
                  <a:pt x="453" y="94"/>
                </a:lnTo>
                <a:lnTo>
                  <a:pt x="456" y="89"/>
                </a:lnTo>
                <a:lnTo>
                  <a:pt x="458" y="84"/>
                </a:lnTo>
                <a:lnTo>
                  <a:pt x="461" y="80"/>
                </a:lnTo>
                <a:lnTo>
                  <a:pt x="464" y="75"/>
                </a:lnTo>
                <a:lnTo>
                  <a:pt x="466" y="70"/>
                </a:lnTo>
                <a:lnTo>
                  <a:pt x="467" y="65"/>
                </a:lnTo>
                <a:lnTo>
                  <a:pt x="470" y="61"/>
                </a:lnTo>
                <a:lnTo>
                  <a:pt x="472" y="56"/>
                </a:lnTo>
                <a:lnTo>
                  <a:pt x="475" y="53"/>
                </a:lnTo>
                <a:lnTo>
                  <a:pt x="477" y="48"/>
                </a:lnTo>
                <a:lnTo>
                  <a:pt x="478" y="45"/>
                </a:lnTo>
                <a:lnTo>
                  <a:pt x="480" y="41"/>
                </a:lnTo>
                <a:lnTo>
                  <a:pt x="482" y="38"/>
                </a:lnTo>
                <a:lnTo>
                  <a:pt x="482" y="34"/>
                </a:lnTo>
                <a:lnTo>
                  <a:pt x="483" y="30"/>
                </a:lnTo>
                <a:lnTo>
                  <a:pt x="482" y="27"/>
                </a:lnTo>
                <a:lnTo>
                  <a:pt x="478" y="24"/>
                </a:lnTo>
                <a:lnTo>
                  <a:pt x="475" y="21"/>
                </a:lnTo>
                <a:lnTo>
                  <a:pt x="470" y="18"/>
                </a:lnTo>
                <a:lnTo>
                  <a:pt x="467" y="16"/>
                </a:lnTo>
                <a:lnTo>
                  <a:pt x="464" y="13"/>
                </a:lnTo>
                <a:lnTo>
                  <a:pt x="459" y="11"/>
                </a:lnTo>
                <a:lnTo>
                  <a:pt x="456" y="10"/>
                </a:lnTo>
                <a:lnTo>
                  <a:pt x="453" y="8"/>
                </a:lnTo>
                <a:lnTo>
                  <a:pt x="450" y="7"/>
                </a:lnTo>
                <a:lnTo>
                  <a:pt x="445" y="5"/>
                </a:lnTo>
                <a:lnTo>
                  <a:pt x="440" y="5"/>
                </a:lnTo>
                <a:lnTo>
                  <a:pt x="436" y="3"/>
                </a:lnTo>
                <a:lnTo>
                  <a:pt x="431" y="2"/>
                </a:lnTo>
                <a:lnTo>
                  <a:pt x="425" y="2"/>
                </a:lnTo>
                <a:lnTo>
                  <a:pt x="420" y="2"/>
                </a:lnTo>
                <a:lnTo>
                  <a:pt x="413" y="0"/>
                </a:lnTo>
                <a:lnTo>
                  <a:pt x="407" y="0"/>
                </a:lnTo>
                <a:lnTo>
                  <a:pt x="401" y="2"/>
                </a:lnTo>
                <a:lnTo>
                  <a:pt x="396" y="3"/>
                </a:lnTo>
                <a:lnTo>
                  <a:pt x="388" y="3"/>
                </a:lnTo>
                <a:lnTo>
                  <a:pt x="382" y="5"/>
                </a:lnTo>
                <a:lnTo>
                  <a:pt x="375" y="7"/>
                </a:lnTo>
                <a:lnTo>
                  <a:pt x="368" y="10"/>
                </a:lnTo>
                <a:lnTo>
                  <a:pt x="364" y="11"/>
                </a:lnTo>
                <a:lnTo>
                  <a:pt x="361" y="13"/>
                </a:lnTo>
                <a:lnTo>
                  <a:pt x="356" y="15"/>
                </a:lnTo>
                <a:lnTo>
                  <a:pt x="353" y="16"/>
                </a:lnTo>
                <a:lnTo>
                  <a:pt x="349" y="18"/>
                </a:lnTo>
                <a:lnTo>
                  <a:pt x="345" y="21"/>
                </a:lnTo>
                <a:lnTo>
                  <a:pt x="341" y="22"/>
                </a:lnTo>
                <a:lnTo>
                  <a:pt x="337" y="26"/>
                </a:lnTo>
                <a:lnTo>
                  <a:pt x="333" y="27"/>
                </a:lnTo>
                <a:lnTo>
                  <a:pt x="330" y="29"/>
                </a:lnTo>
                <a:lnTo>
                  <a:pt x="326" y="32"/>
                </a:lnTo>
                <a:lnTo>
                  <a:pt x="322" y="35"/>
                </a:lnTo>
                <a:lnTo>
                  <a:pt x="318" y="38"/>
                </a:lnTo>
                <a:lnTo>
                  <a:pt x="315" y="41"/>
                </a:lnTo>
                <a:lnTo>
                  <a:pt x="312" y="45"/>
                </a:lnTo>
                <a:lnTo>
                  <a:pt x="309" y="48"/>
                </a:lnTo>
                <a:lnTo>
                  <a:pt x="306" y="53"/>
                </a:lnTo>
                <a:lnTo>
                  <a:pt x="304" y="56"/>
                </a:lnTo>
                <a:lnTo>
                  <a:pt x="301" y="59"/>
                </a:lnTo>
                <a:lnTo>
                  <a:pt x="298" y="64"/>
                </a:lnTo>
                <a:lnTo>
                  <a:pt x="296" y="67"/>
                </a:lnTo>
                <a:lnTo>
                  <a:pt x="293" y="72"/>
                </a:lnTo>
                <a:lnTo>
                  <a:pt x="290" y="76"/>
                </a:lnTo>
                <a:lnTo>
                  <a:pt x="288" y="81"/>
                </a:lnTo>
                <a:lnTo>
                  <a:pt x="287" y="84"/>
                </a:lnTo>
                <a:lnTo>
                  <a:pt x="284" y="87"/>
                </a:lnTo>
                <a:lnTo>
                  <a:pt x="282" y="92"/>
                </a:lnTo>
                <a:lnTo>
                  <a:pt x="280" y="97"/>
                </a:lnTo>
                <a:lnTo>
                  <a:pt x="279" y="102"/>
                </a:lnTo>
                <a:lnTo>
                  <a:pt x="277" y="106"/>
                </a:lnTo>
                <a:lnTo>
                  <a:pt x="276" y="111"/>
                </a:lnTo>
                <a:lnTo>
                  <a:pt x="274" y="116"/>
                </a:lnTo>
                <a:lnTo>
                  <a:pt x="272" y="121"/>
                </a:lnTo>
                <a:lnTo>
                  <a:pt x="272" y="127"/>
                </a:lnTo>
                <a:lnTo>
                  <a:pt x="271" y="130"/>
                </a:lnTo>
                <a:lnTo>
                  <a:pt x="269" y="137"/>
                </a:lnTo>
                <a:lnTo>
                  <a:pt x="269" y="141"/>
                </a:lnTo>
                <a:lnTo>
                  <a:pt x="268" y="146"/>
                </a:lnTo>
                <a:lnTo>
                  <a:pt x="268" y="151"/>
                </a:lnTo>
                <a:lnTo>
                  <a:pt x="268" y="157"/>
                </a:lnTo>
                <a:lnTo>
                  <a:pt x="266" y="162"/>
                </a:lnTo>
                <a:lnTo>
                  <a:pt x="265" y="167"/>
                </a:lnTo>
                <a:lnTo>
                  <a:pt x="265" y="171"/>
                </a:lnTo>
                <a:lnTo>
                  <a:pt x="265" y="176"/>
                </a:lnTo>
                <a:lnTo>
                  <a:pt x="265" y="181"/>
                </a:lnTo>
                <a:lnTo>
                  <a:pt x="265" y="187"/>
                </a:lnTo>
                <a:lnTo>
                  <a:pt x="265" y="192"/>
                </a:lnTo>
                <a:lnTo>
                  <a:pt x="265" y="197"/>
                </a:lnTo>
                <a:lnTo>
                  <a:pt x="265" y="202"/>
                </a:lnTo>
                <a:lnTo>
                  <a:pt x="265" y="206"/>
                </a:lnTo>
                <a:lnTo>
                  <a:pt x="265" y="211"/>
                </a:lnTo>
                <a:lnTo>
                  <a:pt x="266" y="216"/>
                </a:lnTo>
                <a:lnTo>
                  <a:pt x="266" y="221"/>
                </a:lnTo>
                <a:lnTo>
                  <a:pt x="266" y="225"/>
                </a:lnTo>
                <a:lnTo>
                  <a:pt x="268" y="230"/>
                </a:lnTo>
                <a:lnTo>
                  <a:pt x="269" y="236"/>
                </a:lnTo>
                <a:lnTo>
                  <a:pt x="269" y="240"/>
                </a:lnTo>
                <a:lnTo>
                  <a:pt x="269" y="246"/>
                </a:lnTo>
                <a:lnTo>
                  <a:pt x="271" y="249"/>
                </a:lnTo>
                <a:lnTo>
                  <a:pt x="272" y="254"/>
                </a:lnTo>
                <a:lnTo>
                  <a:pt x="272" y="259"/>
                </a:lnTo>
                <a:lnTo>
                  <a:pt x="274" y="263"/>
                </a:lnTo>
                <a:lnTo>
                  <a:pt x="274" y="268"/>
                </a:lnTo>
                <a:lnTo>
                  <a:pt x="276" y="271"/>
                </a:lnTo>
                <a:lnTo>
                  <a:pt x="277" y="276"/>
                </a:lnTo>
                <a:lnTo>
                  <a:pt x="279" y="279"/>
                </a:lnTo>
                <a:lnTo>
                  <a:pt x="279" y="284"/>
                </a:lnTo>
                <a:lnTo>
                  <a:pt x="282" y="287"/>
                </a:lnTo>
                <a:lnTo>
                  <a:pt x="284" y="290"/>
                </a:lnTo>
                <a:lnTo>
                  <a:pt x="285" y="295"/>
                </a:lnTo>
                <a:lnTo>
                  <a:pt x="287" y="298"/>
                </a:lnTo>
                <a:lnTo>
                  <a:pt x="288" y="301"/>
                </a:lnTo>
                <a:lnTo>
                  <a:pt x="291" y="308"/>
                </a:lnTo>
                <a:lnTo>
                  <a:pt x="295" y="316"/>
                </a:lnTo>
                <a:lnTo>
                  <a:pt x="298" y="322"/>
                </a:lnTo>
                <a:lnTo>
                  <a:pt x="299" y="328"/>
                </a:lnTo>
                <a:lnTo>
                  <a:pt x="301" y="335"/>
                </a:lnTo>
                <a:lnTo>
                  <a:pt x="304" y="341"/>
                </a:lnTo>
                <a:lnTo>
                  <a:pt x="304" y="347"/>
                </a:lnTo>
                <a:lnTo>
                  <a:pt x="307" y="354"/>
                </a:lnTo>
                <a:lnTo>
                  <a:pt x="307" y="360"/>
                </a:lnTo>
                <a:lnTo>
                  <a:pt x="307" y="368"/>
                </a:lnTo>
                <a:lnTo>
                  <a:pt x="307" y="373"/>
                </a:lnTo>
                <a:lnTo>
                  <a:pt x="309" y="379"/>
                </a:lnTo>
                <a:lnTo>
                  <a:pt x="309" y="385"/>
                </a:lnTo>
                <a:lnTo>
                  <a:pt x="309" y="390"/>
                </a:lnTo>
                <a:lnTo>
                  <a:pt x="307" y="397"/>
                </a:lnTo>
                <a:lnTo>
                  <a:pt x="307" y="401"/>
                </a:lnTo>
                <a:lnTo>
                  <a:pt x="307" y="406"/>
                </a:lnTo>
                <a:lnTo>
                  <a:pt x="306" y="411"/>
                </a:lnTo>
                <a:lnTo>
                  <a:pt x="304" y="414"/>
                </a:lnTo>
                <a:lnTo>
                  <a:pt x="303" y="419"/>
                </a:lnTo>
                <a:lnTo>
                  <a:pt x="301" y="422"/>
                </a:lnTo>
                <a:lnTo>
                  <a:pt x="298" y="427"/>
                </a:lnTo>
                <a:lnTo>
                  <a:pt x="296" y="430"/>
                </a:lnTo>
                <a:lnTo>
                  <a:pt x="295" y="433"/>
                </a:lnTo>
                <a:lnTo>
                  <a:pt x="288" y="436"/>
                </a:lnTo>
                <a:lnTo>
                  <a:pt x="284" y="439"/>
                </a:lnTo>
                <a:lnTo>
                  <a:pt x="276" y="441"/>
                </a:lnTo>
                <a:lnTo>
                  <a:pt x="269" y="439"/>
                </a:lnTo>
                <a:lnTo>
                  <a:pt x="266" y="438"/>
                </a:lnTo>
                <a:lnTo>
                  <a:pt x="261" y="436"/>
                </a:lnTo>
                <a:lnTo>
                  <a:pt x="258" y="435"/>
                </a:lnTo>
                <a:lnTo>
                  <a:pt x="255" y="431"/>
                </a:lnTo>
                <a:lnTo>
                  <a:pt x="252" y="428"/>
                </a:lnTo>
                <a:lnTo>
                  <a:pt x="247" y="427"/>
                </a:lnTo>
                <a:lnTo>
                  <a:pt x="244" y="422"/>
                </a:lnTo>
                <a:lnTo>
                  <a:pt x="241" y="420"/>
                </a:lnTo>
                <a:lnTo>
                  <a:pt x="238" y="416"/>
                </a:lnTo>
                <a:lnTo>
                  <a:pt x="234" y="412"/>
                </a:lnTo>
                <a:lnTo>
                  <a:pt x="230" y="408"/>
                </a:lnTo>
                <a:lnTo>
                  <a:pt x="228" y="404"/>
                </a:lnTo>
                <a:lnTo>
                  <a:pt x="225" y="400"/>
                </a:lnTo>
                <a:lnTo>
                  <a:pt x="223" y="395"/>
                </a:lnTo>
                <a:lnTo>
                  <a:pt x="220" y="390"/>
                </a:lnTo>
                <a:lnTo>
                  <a:pt x="219" y="385"/>
                </a:lnTo>
                <a:lnTo>
                  <a:pt x="217" y="381"/>
                </a:lnTo>
                <a:lnTo>
                  <a:pt x="215" y="376"/>
                </a:lnTo>
                <a:lnTo>
                  <a:pt x="212" y="371"/>
                </a:lnTo>
                <a:lnTo>
                  <a:pt x="212" y="365"/>
                </a:lnTo>
                <a:lnTo>
                  <a:pt x="211" y="359"/>
                </a:lnTo>
                <a:lnTo>
                  <a:pt x="211" y="354"/>
                </a:lnTo>
                <a:lnTo>
                  <a:pt x="211" y="347"/>
                </a:lnTo>
                <a:lnTo>
                  <a:pt x="211" y="343"/>
                </a:lnTo>
                <a:lnTo>
                  <a:pt x="211" y="336"/>
                </a:lnTo>
                <a:lnTo>
                  <a:pt x="212" y="332"/>
                </a:lnTo>
                <a:lnTo>
                  <a:pt x="212" y="325"/>
                </a:lnTo>
                <a:lnTo>
                  <a:pt x="215" y="319"/>
                </a:lnTo>
                <a:lnTo>
                  <a:pt x="217" y="314"/>
                </a:lnTo>
                <a:lnTo>
                  <a:pt x="219" y="308"/>
                </a:lnTo>
                <a:lnTo>
                  <a:pt x="222" y="301"/>
                </a:lnTo>
                <a:lnTo>
                  <a:pt x="227" y="297"/>
                </a:lnTo>
                <a:lnTo>
                  <a:pt x="228" y="289"/>
                </a:lnTo>
                <a:lnTo>
                  <a:pt x="233" y="282"/>
                </a:lnTo>
                <a:lnTo>
                  <a:pt x="236" y="276"/>
                </a:lnTo>
                <a:lnTo>
                  <a:pt x="239" y="270"/>
                </a:lnTo>
                <a:lnTo>
                  <a:pt x="239" y="267"/>
                </a:lnTo>
                <a:lnTo>
                  <a:pt x="241" y="262"/>
                </a:lnTo>
                <a:lnTo>
                  <a:pt x="242" y="259"/>
                </a:lnTo>
                <a:lnTo>
                  <a:pt x="244" y="255"/>
                </a:lnTo>
                <a:lnTo>
                  <a:pt x="244" y="251"/>
                </a:lnTo>
                <a:lnTo>
                  <a:pt x="247" y="248"/>
                </a:lnTo>
                <a:lnTo>
                  <a:pt x="247" y="244"/>
                </a:lnTo>
                <a:lnTo>
                  <a:pt x="249" y="240"/>
                </a:lnTo>
                <a:lnTo>
                  <a:pt x="250" y="236"/>
                </a:lnTo>
                <a:lnTo>
                  <a:pt x="250" y="232"/>
                </a:lnTo>
                <a:lnTo>
                  <a:pt x="252" y="229"/>
                </a:lnTo>
                <a:lnTo>
                  <a:pt x="252" y="224"/>
                </a:lnTo>
                <a:lnTo>
                  <a:pt x="253" y="221"/>
                </a:lnTo>
                <a:lnTo>
                  <a:pt x="253" y="216"/>
                </a:lnTo>
                <a:lnTo>
                  <a:pt x="255" y="213"/>
                </a:lnTo>
                <a:lnTo>
                  <a:pt x="255" y="208"/>
                </a:lnTo>
                <a:lnTo>
                  <a:pt x="255" y="205"/>
                </a:lnTo>
                <a:lnTo>
                  <a:pt x="257" y="202"/>
                </a:lnTo>
                <a:lnTo>
                  <a:pt x="257" y="197"/>
                </a:lnTo>
                <a:lnTo>
                  <a:pt x="257" y="194"/>
                </a:lnTo>
                <a:lnTo>
                  <a:pt x="257" y="189"/>
                </a:lnTo>
                <a:lnTo>
                  <a:pt x="257" y="186"/>
                </a:lnTo>
                <a:lnTo>
                  <a:pt x="257" y="181"/>
                </a:lnTo>
                <a:lnTo>
                  <a:pt x="258" y="176"/>
                </a:lnTo>
                <a:lnTo>
                  <a:pt x="257" y="173"/>
                </a:lnTo>
                <a:lnTo>
                  <a:pt x="257" y="168"/>
                </a:lnTo>
                <a:lnTo>
                  <a:pt x="255" y="165"/>
                </a:lnTo>
                <a:lnTo>
                  <a:pt x="255" y="160"/>
                </a:lnTo>
                <a:lnTo>
                  <a:pt x="255" y="157"/>
                </a:lnTo>
                <a:lnTo>
                  <a:pt x="253" y="152"/>
                </a:lnTo>
                <a:lnTo>
                  <a:pt x="252" y="149"/>
                </a:lnTo>
                <a:lnTo>
                  <a:pt x="252" y="146"/>
                </a:lnTo>
                <a:lnTo>
                  <a:pt x="250" y="141"/>
                </a:lnTo>
                <a:lnTo>
                  <a:pt x="249" y="138"/>
                </a:lnTo>
                <a:lnTo>
                  <a:pt x="247" y="133"/>
                </a:lnTo>
                <a:lnTo>
                  <a:pt x="246" y="130"/>
                </a:lnTo>
                <a:lnTo>
                  <a:pt x="242" y="124"/>
                </a:lnTo>
                <a:lnTo>
                  <a:pt x="239" y="116"/>
                </a:lnTo>
                <a:lnTo>
                  <a:pt x="234" y="110"/>
                </a:lnTo>
                <a:lnTo>
                  <a:pt x="228" y="103"/>
                </a:lnTo>
                <a:lnTo>
                  <a:pt x="222" y="97"/>
                </a:lnTo>
                <a:lnTo>
                  <a:pt x="215" y="92"/>
                </a:lnTo>
                <a:lnTo>
                  <a:pt x="212" y="89"/>
                </a:lnTo>
                <a:lnTo>
                  <a:pt x="209" y="86"/>
                </a:lnTo>
                <a:lnTo>
                  <a:pt x="204" y="84"/>
                </a:lnTo>
                <a:lnTo>
                  <a:pt x="201" y="81"/>
                </a:lnTo>
                <a:lnTo>
                  <a:pt x="198" y="80"/>
                </a:lnTo>
                <a:lnTo>
                  <a:pt x="193" y="76"/>
                </a:lnTo>
                <a:lnTo>
                  <a:pt x="189" y="75"/>
                </a:lnTo>
                <a:lnTo>
                  <a:pt x="185" y="73"/>
                </a:lnTo>
                <a:lnTo>
                  <a:pt x="181" y="70"/>
                </a:lnTo>
                <a:lnTo>
                  <a:pt x="176" y="68"/>
                </a:lnTo>
                <a:lnTo>
                  <a:pt x="170" y="67"/>
                </a:lnTo>
                <a:lnTo>
                  <a:pt x="166" y="65"/>
                </a:lnTo>
                <a:lnTo>
                  <a:pt x="162" y="64"/>
                </a:lnTo>
                <a:lnTo>
                  <a:pt x="157" y="62"/>
                </a:lnTo>
                <a:lnTo>
                  <a:pt x="152" y="61"/>
                </a:lnTo>
                <a:lnTo>
                  <a:pt x="149" y="59"/>
                </a:lnTo>
                <a:lnTo>
                  <a:pt x="144" y="57"/>
                </a:lnTo>
                <a:lnTo>
                  <a:pt x="141" y="57"/>
                </a:lnTo>
                <a:lnTo>
                  <a:pt x="136" y="56"/>
                </a:lnTo>
                <a:lnTo>
                  <a:pt x="133" y="56"/>
                </a:lnTo>
                <a:lnTo>
                  <a:pt x="128" y="56"/>
                </a:lnTo>
                <a:lnTo>
                  <a:pt x="125" y="54"/>
                </a:lnTo>
                <a:lnTo>
                  <a:pt x="120" y="54"/>
                </a:lnTo>
                <a:lnTo>
                  <a:pt x="117" y="54"/>
                </a:lnTo>
                <a:lnTo>
                  <a:pt x="114" y="54"/>
                </a:lnTo>
                <a:lnTo>
                  <a:pt x="109" y="54"/>
                </a:lnTo>
                <a:lnTo>
                  <a:pt x="106" y="54"/>
                </a:lnTo>
                <a:lnTo>
                  <a:pt x="101" y="54"/>
                </a:lnTo>
                <a:lnTo>
                  <a:pt x="95" y="54"/>
                </a:lnTo>
                <a:lnTo>
                  <a:pt x="89" y="56"/>
                </a:lnTo>
                <a:lnTo>
                  <a:pt x="82" y="57"/>
                </a:lnTo>
                <a:lnTo>
                  <a:pt x="78" y="59"/>
                </a:lnTo>
                <a:lnTo>
                  <a:pt x="71" y="62"/>
                </a:lnTo>
                <a:lnTo>
                  <a:pt x="67" y="67"/>
                </a:lnTo>
                <a:lnTo>
                  <a:pt x="60" y="68"/>
                </a:lnTo>
                <a:lnTo>
                  <a:pt x="55" y="73"/>
                </a:lnTo>
                <a:lnTo>
                  <a:pt x="49" y="76"/>
                </a:lnTo>
                <a:lnTo>
                  <a:pt x="46" y="81"/>
                </a:lnTo>
                <a:lnTo>
                  <a:pt x="40" y="86"/>
                </a:lnTo>
                <a:lnTo>
                  <a:pt x="36" y="92"/>
                </a:lnTo>
                <a:lnTo>
                  <a:pt x="32" y="99"/>
                </a:lnTo>
                <a:lnTo>
                  <a:pt x="29" y="105"/>
                </a:lnTo>
                <a:lnTo>
                  <a:pt x="27" y="106"/>
                </a:lnTo>
                <a:lnTo>
                  <a:pt x="25" y="110"/>
                </a:lnTo>
                <a:lnTo>
                  <a:pt x="24" y="114"/>
                </a:lnTo>
                <a:lnTo>
                  <a:pt x="22" y="118"/>
                </a:lnTo>
                <a:lnTo>
                  <a:pt x="21" y="122"/>
                </a:lnTo>
                <a:lnTo>
                  <a:pt x="19" y="126"/>
                </a:lnTo>
                <a:lnTo>
                  <a:pt x="17" y="130"/>
                </a:lnTo>
                <a:lnTo>
                  <a:pt x="16" y="133"/>
                </a:lnTo>
                <a:lnTo>
                  <a:pt x="14" y="138"/>
                </a:lnTo>
                <a:lnTo>
                  <a:pt x="13" y="141"/>
                </a:lnTo>
                <a:lnTo>
                  <a:pt x="11" y="146"/>
                </a:lnTo>
                <a:lnTo>
                  <a:pt x="11" y="151"/>
                </a:lnTo>
                <a:lnTo>
                  <a:pt x="10" y="156"/>
                </a:lnTo>
                <a:lnTo>
                  <a:pt x="10" y="160"/>
                </a:lnTo>
                <a:lnTo>
                  <a:pt x="8" y="165"/>
                </a:lnTo>
                <a:lnTo>
                  <a:pt x="6" y="170"/>
                </a:lnTo>
                <a:lnTo>
                  <a:pt x="6" y="173"/>
                </a:lnTo>
                <a:lnTo>
                  <a:pt x="5" y="179"/>
                </a:lnTo>
                <a:lnTo>
                  <a:pt x="3" y="184"/>
                </a:lnTo>
                <a:lnTo>
                  <a:pt x="3" y="189"/>
                </a:lnTo>
                <a:lnTo>
                  <a:pt x="3" y="192"/>
                </a:lnTo>
                <a:lnTo>
                  <a:pt x="2" y="198"/>
                </a:lnTo>
                <a:lnTo>
                  <a:pt x="2" y="202"/>
                </a:lnTo>
                <a:lnTo>
                  <a:pt x="2" y="206"/>
                </a:lnTo>
                <a:lnTo>
                  <a:pt x="0" y="211"/>
                </a:lnTo>
                <a:lnTo>
                  <a:pt x="0" y="216"/>
                </a:lnTo>
                <a:lnTo>
                  <a:pt x="0" y="219"/>
                </a:lnTo>
                <a:lnTo>
                  <a:pt x="0" y="224"/>
                </a:lnTo>
                <a:lnTo>
                  <a:pt x="0" y="229"/>
                </a:lnTo>
                <a:lnTo>
                  <a:pt x="0" y="233"/>
                </a:lnTo>
                <a:lnTo>
                  <a:pt x="0" y="236"/>
                </a:lnTo>
                <a:lnTo>
                  <a:pt x="2" y="241"/>
                </a:lnTo>
                <a:lnTo>
                  <a:pt x="2" y="246"/>
                </a:lnTo>
                <a:lnTo>
                  <a:pt x="2" y="249"/>
                </a:lnTo>
                <a:lnTo>
                  <a:pt x="2" y="254"/>
                </a:lnTo>
                <a:lnTo>
                  <a:pt x="3" y="257"/>
                </a:lnTo>
                <a:lnTo>
                  <a:pt x="3" y="260"/>
                </a:lnTo>
                <a:lnTo>
                  <a:pt x="3" y="265"/>
                </a:lnTo>
                <a:lnTo>
                  <a:pt x="3" y="268"/>
                </a:lnTo>
                <a:lnTo>
                  <a:pt x="5" y="271"/>
                </a:lnTo>
                <a:lnTo>
                  <a:pt x="6" y="279"/>
                </a:lnTo>
                <a:lnTo>
                  <a:pt x="10" y="286"/>
                </a:lnTo>
                <a:lnTo>
                  <a:pt x="11" y="292"/>
                </a:lnTo>
                <a:lnTo>
                  <a:pt x="14" y="298"/>
                </a:lnTo>
                <a:lnTo>
                  <a:pt x="16" y="303"/>
                </a:lnTo>
                <a:lnTo>
                  <a:pt x="19" y="309"/>
                </a:lnTo>
                <a:lnTo>
                  <a:pt x="22" y="314"/>
                </a:lnTo>
                <a:lnTo>
                  <a:pt x="25" y="320"/>
                </a:lnTo>
                <a:lnTo>
                  <a:pt x="29" y="324"/>
                </a:lnTo>
                <a:lnTo>
                  <a:pt x="32" y="328"/>
                </a:lnTo>
                <a:lnTo>
                  <a:pt x="36" y="332"/>
                </a:lnTo>
                <a:lnTo>
                  <a:pt x="41" y="335"/>
                </a:lnTo>
                <a:lnTo>
                  <a:pt x="44" y="338"/>
                </a:lnTo>
                <a:lnTo>
                  <a:pt x="49" y="339"/>
                </a:lnTo>
                <a:lnTo>
                  <a:pt x="54" y="341"/>
                </a:lnTo>
                <a:lnTo>
                  <a:pt x="59" y="343"/>
                </a:lnTo>
                <a:lnTo>
                  <a:pt x="63" y="344"/>
                </a:lnTo>
                <a:lnTo>
                  <a:pt x="68" y="346"/>
                </a:lnTo>
                <a:lnTo>
                  <a:pt x="74" y="346"/>
                </a:lnTo>
                <a:lnTo>
                  <a:pt x="79" y="346"/>
                </a:lnTo>
                <a:lnTo>
                  <a:pt x="84" y="344"/>
                </a:lnTo>
                <a:lnTo>
                  <a:pt x="89" y="343"/>
                </a:lnTo>
                <a:lnTo>
                  <a:pt x="93" y="341"/>
                </a:lnTo>
                <a:lnTo>
                  <a:pt x="98" y="341"/>
                </a:lnTo>
                <a:lnTo>
                  <a:pt x="103" y="339"/>
                </a:lnTo>
                <a:lnTo>
                  <a:pt x="108" y="338"/>
                </a:lnTo>
                <a:lnTo>
                  <a:pt x="112" y="336"/>
                </a:lnTo>
                <a:lnTo>
                  <a:pt x="117" y="335"/>
                </a:lnTo>
                <a:lnTo>
                  <a:pt x="120" y="332"/>
                </a:lnTo>
                <a:lnTo>
                  <a:pt x="125" y="330"/>
                </a:lnTo>
                <a:lnTo>
                  <a:pt x="128" y="328"/>
                </a:lnTo>
                <a:lnTo>
                  <a:pt x="133" y="325"/>
                </a:lnTo>
                <a:lnTo>
                  <a:pt x="136" y="324"/>
                </a:lnTo>
                <a:lnTo>
                  <a:pt x="139" y="320"/>
                </a:lnTo>
                <a:lnTo>
                  <a:pt x="143" y="319"/>
                </a:lnTo>
                <a:lnTo>
                  <a:pt x="147" y="316"/>
                </a:lnTo>
                <a:lnTo>
                  <a:pt x="152" y="309"/>
                </a:lnTo>
                <a:lnTo>
                  <a:pt x="158" y="301"/>
                </a:lnTo>
                <a:lnTo>
                  <a:pt x="160" y="298"/>
                </a:lnTo>
                <a:lnTo>
                  <a:pt x="163" y="294"/>
                </a:lnTo>
                <a:lnTo>
                  <a:pt x="166" y="290"/>
                </a:lnTo>
                <a:lnTo>
                  <a:pt x="168" y="287"/>
                </a:lnTo>
                <a:lnTo>
                  <a:pt x="170" y="282"/>
                </a:lnTo>
                <a:lnTo>
                  <a:pt x="173" y="279"/>
                </a:lnTo>
                <a:lnTo>
                  <a:pt x="174" y="274"/>
                </a:lnTo>
                <a:lnTo>
                  <a:pt x="176" y="271"/>
                </a:lnTo>
                <a:lnTo>
                  <a:pt x="177" y="267"/>
                </a:lnTo>
                <a:lnTo>
                  <a:pt x="179" y="262"/>
                </a:lnTo>
                <a:lnTo>
                  <a:pt x="181" y="259"/>
                </a:lnTo>
                <a:lnTo>
                  <a:pt x="182" y="254"/>
                </a:lnTo>
                <a:lnTo>
                  <a:pt x="182" y="249"/>
                </a:lnTo>
                <a:lnTo>
                  <a:pt x="184" y="244"/>
                </a:lnTo>
                <a:lnTo>
                  <a:pt x="184" y="240"/>
                </a:lnTo>
                <a:lnTo>
                  <a:pt x="184" y="235"/>
                </a:lnTo>
                <a:lnTo>
                  <a:pt x="184" y="230"/>
                </a:lnTo>
                <a:lnTo>
                  <a:pt x="185" y="225"/>
                </a:lnTo>
                <a:lnTo>
                  <a:pt x="185" y="222"/>
                </a:lnTo>
                <a:lnTo>
                  <a:pt x="187" y="219"/>
                </a:lnTo>
                <a:lnTo>
                  <a:pt x="187" y="214"/>
                </a:lnTo>
                <a:lnTo>
                  <a:pt x="187" y="211"/>
                </a:lnTo>
                <a:lnTo>
                  <a:pt x="187" y="206"/>
                </a:lnTo>
                <a:lnTo>
                  <a:pt x="187" y="203"/>
                </a:lnTo>
                <a:lnTo>
                  <a:pt x="189" y="197"/>
                </a:lnTo>
                <a:lnTo>
                  <a:pt x="189" y="190"/>
                </a:lnTo>
                <a:lnTo>
                  <a:pt x="189" y="186"/>
                </a:lnTo>
                <a:lnTo>
                  <a:pt x="189" y="179"/>
                </a:lnTo>
                <a:lnTo>
                  <a:pt x="189" y="176"/>
                </a:lnTo>
                <a:lnTo>
                  <a:pt x="189" y="173"/>
                </a:lnTo>
                <a:lnTo>
                  <a:pt x="189" y="167"/>
                </a:lnTo>
                <a:lnTo>
                  <a:pt x="189" y="165"/>
                </a:lnTo>
                <a:lnTo>
                  <a:pt x="124" y="186"/>
                </a:lnTo>
                <a:lnTo>
                  <a:pt x="124" y="186"/>
                </a:lnTo>
                <a:lnTo>
                  <a:pt x="124" y="189"/>
                </a:lnTo>
                <a:lnTo>
                  <a:pt x="122" y="192"/>
                </a:lnTo>
                <a:lnTo>
                  <a:pt x="122" y="197"/>
                </a:lnTo>
                <a:lnTo>
                  <a:pt x="120" y="202"/>
                </a:lnTo>
                <a:lnTo>
                  <a:pt x="119" y="206"/>
                </a:lnTo>
                <a:lnTo>
                  <a:pt x="117" y="213"/>
                </a:lnTo>
                <a:lnTo>
                  <a:pt x="116" y="219"/>
                </a:lnTo>
                <a:lnTo>
                  <a:pt x="112" y="225"/>
                </a:lnTo>
                <a:lnTo>
                  <a:pt x="109" y="232"/>
                </a:lnTo>
                <a:lnTo>
                  <a:pt x="106" y="236"/>
                </a:lnTo>
                <a:lnTo>
                  <a:pt x="103" y="243"/>
                </a:lnTo>
                <a:lnTo>
                  <a:pt x="100" y="246"/>
                </a:lnTo>
                <a:lnTo>
                  <a:pt x="95" y="249"/>
                </a:lnTo>
                <a:lnTo>
                  <a:pt x="92" y="251"/>
                </a:lnTo>
                <a:lnTo>
                  <a:pt x="87" y="252"/>
                </a:lnTo>
                <a:lnTo>
                  <a:pt x="81" y="249"/>
                </a:lnTo>
                <a:lnTo>
                  <a:pt x="76" y="246"/>
                </a:lnTo>
                <a:lnTo>
                  <a:pt x="74" y="241"/>
                </a:lnTo>
                <a:lnTo>
                  <a:pt x="73" y="238"/>
                </a:lnTo>
                <a:lnTo>
                  <a:pt x="71" y="235"/>
                </a:lnTo>
                <a:lnTo>
                  <a:pt x="71" y="232"/>
                </a:lnTo>
                <a:lnTo>
                  <a:pt x="70" y="227"/>
                </a:lnTo>
                <a:lnTo>
                  <a:pt x="70" y="222"/>
                </a:lnTo>
                <a:lnTo>
                  <a:pt x="70" y="217"/>
                </a:lnTo>
                <a:lnTo>
                  <a:pt x="71" y="213"/>
                </a:lnTo>
                <a:lnTo>
                  <a:pt x="71" y="208"/>
                </a:lnTo>
                <a:lnTo>
                  <a:pt x="71" y="203"/>
                </a:lnTo>
                <a:lnTo>
                  <a:pt x="73" y="198"/>
                </a:lnTo>
                <a:lnTo>
                  <a:pt x="74" y="192"/>
                </a:lnTo>
                <a:lnTo>
                  <a:pt x="76" y="187"/>
                </a:lnTo>
                <a:lnTo>
                  <a:pt x="78" y="179"/>
                </a:lnTo>
                <a:lnTo>
                  <a:pt x="81" y="175"/>
                </a:lnTo>
                <a:lnTo>
                  <a:pt x="82" y="170"/>
                </a:lnTo>
                <a:lnTo>
                  <a:pt x="84" y="164"/>
                </a:lnTo>
                <a:lnTo>
                  <a:pt x="89" y="159"/>
                </a:lnTo>
                <a:lnTo>
                  <a:pt x="90" y="154"/>
                </a:lnTo>
                <a:lnTo>
                  <a:pt x="95" y="151"/>
                </a:lnTo>
                <a:lnTo>
                  <a:pt x="98" y="146"/>
                </a:lnTo>
                <a:lnTo>
                  <a:pt x="101" y="141"/>
                </a:lnTo>
                <a:lnTo>
                  <a:pt x="105" y="138"/>
                </a:lnTo>
                <a:lnTo>
                  <a:pt x="109" y="135"/>
                </a:lnTo>
                <a:lnTo>
                  <a:pt x="114" y="132"/>
                </a:lnTo>
                <a:lnTo>
                  <a:pt x="117" y="130"/>
                </a:lnTo>
                <a:lnTo>
                  <a:pt x="122" y="127"/>
                </a:lnTo>
                <a:lnTo>
                  <a:pt x="127" y="127"/>
                </a:lnTo>
                <a:lnTo>
                  <a:pt x="131" y="126"/>
                </a:lnTo>
                <a:lnTo>
                  <a:pt x="136" y="124"/>
                </a:lnTo>
                <a:lnTo>
                  <a:pt x="141" y="124"/>
                </a:lnTo>
                <a:lnTo>
                  <a:pt x="146" y="124"/>
                </a:lnTo>
                <a:lnTo>
                  <a:pt x="150" y="124"/>
                </a:lnTo>
                <a:lnTo>
                  <a:pt x="155" y="124"/>
                </a:lnTo>
                <a:lnTo>
                  <a:pt x="158" y="126"/>
                </a:lnTo>
                <a:lnTo>
                  <a:pt x="165" y="127"/>
                </a:lnTo>
                <a:lnTo>
                  <a:pt x="168" y="127"/>
                </a:lnTo>
                <a:lnTo>
                  <a:pt x="174" y="129"/>
                </a:lnTo>
                <a:lnTo>
                  <a:pt x="177" y="130"/>
                </a:lnTo>
                <a:lnTo>
                  <a:pt x="182" y="132"/>
                </a:lnTo>
                <a:lnTo>
                  <a:pt x="187" y="133"/>
                </a:lnTo>
                <a:lnTo>
                  <a:pt x="192" y="137"/>
                </a:lnTo>
                <a:lnTo>
                  <a:pt x="195" y="138"/>
                </a:lnTo>
                <a:lnTo>
                  <a:pt x="200" y="141"/>
                </a:lnTo>
                <a:lnTo>
                  <a:pt x="206" y="145"/>
                </a:lnTo>
                <a:lnTo>
                  <a:pt x="212" y="151"/>
                </a:lnTo>
                <a:lnTo>
                  <a:pt x="217" y="157"/>
                </a:lnTo>
                <a:lnTo>
                  <a:pt x="222" y="162"/>
                </a:lnTo>
                <a:lnTo>
                  <a:pt x="223" y="168"/>
                </a:lnTo>
                <a:lnTo>
                  <a:pt x="227" y="175"/>
                </a:lnTo>
                <a:lnTo>
                  <a:pt x="227" y="179"/>
                </a:lnTo>
                <a:lnTo>
                  <a:pt x="227" y="187"/>
                </a:lnTo>
                <a:lnTo>
                  <a:pt x="225" y="189"/>
                </a:lnTo>
                <a:lnTo>
                  <a:pt x="223" y="194"/>
                </a:lnTo>
                <a:lnTo>
                  <a:pt x="222" y="197"/>
                </a:lnTo>
                <a:lnTo>
                  <a:pt x="220" y="202"/>
                </a:lnTo>
                <a:lnTo>
                  <a:pt x="219" y="205"/>
                </a:lnTo>
                <a:lnTo>
                  <a:pt x="217" y="210"/>
                </a:lnTo>
                <a:lnTo>
                  <a:pt x="215" y="216"/>
                </a:lnTo>
                <a:lnTo>
                  <a:pt x="214" y="222"/>
                </a:lnTo>
                <a:lnTo>
                  <a:pt x="212" y="227"/>
                </a:lnTo>
                <a:lnTo>
                  <a:pt x="209" y="233"/>
                </a:lnTo>
                <a:lnTo>
                  <a:pt x="208" y="240"/>
                </a:lnTo>
                <a:lnTo>
                  <a:pt x="206" y="248"/>
                </a:lnTo>
                <a:lnTo>
                  <a:pt x="204" y="254"/>
                </a:lnTo>
                <a:lnTo>
                  <a:pt x="201" y="262"/>
                </a:lnTo>
                <a:lnTo>
                  <a:pt x="201" y="265"/>
                </a:lnTo>
                <a:lnTo>
                  <a:pt x="200" y="268"/>
                </a:lnTo>
                <a:lnTo>
                  <a:pt x="198" y="271"/>
                </a:lnTo>
                <a:lnTo>
                  <a:pt x="198" y="276"/>
                </a:lnTo>
                <a:lnTo>
                  <a:pt x="196" y="279"/>
                </a:lnTo>
                <a:lnTo>
                  <a:pt x="196" y="282"/>
                </a:lnTo>
                <a:lnTo>
                  <a:pt x="195" y="286"/>
                </a:lnTo>
                <a:lnTo>
                  <a:pt x="195" y="290"/>
                </a:lnTo>
                <a:lnTo>
                  <a:pt x="193" y="294"/>
                </a:lnTo>
                <a:lnTo>
                  <a:pt x="192" y="298"/>
                </a:lnTo>
                <a:lnTo>
                  <a:pt x="192" y="301"/>
                </a:lnTo>
                <a:lnTo>
                  <a:pt x="192" y="306"/>
                </a:lnTo>
                <a:lnTo>
                  <a:pt x="190" y="309"/>
                </a:lnTo>
                <a:lnTo>
                  <a:pt x="189" y="314"/>
                </a:lnTo>
                <a:lnTo>
                  <a:pt x="187" y="317"/>
                </a:lnTo>
                <a:lnTo>
                  <a:pt x="187" y="322"/>
                </a:lnTo>
                <a:lnTo>
                  <a:pt x="187" y="325"/>
                </a:lnTo>
                <a:lnTo>
                  <a:pt x="187" y="328"/>
                </a:lnTo>
                <a:lnTo>
                  <a:pt x="185" y="332"/>
                </a:lnTo>
                <a:lnTo>
                  <a:pt x="185" y="336"/>
                </a:lnTo>
                <a:lnTo>
                  <a:pt x="184" y="343"/>
                </a:lnTo>
                <a:lnTo>
                  <a:pt x="184" y="349"/>
                </a:lnTo>
                <a:lnTo>
                  <a:pt x="184" y="354"/>
                </a:lnTo>
                <a:lnTo>
                  <a:pt x="184" y="357"/>
                </a:lnTo>
                <a:lnTo>
                  <a:pt x="184" y="360"/>
                </a:lnTo>
                <a:lnTo>
                  <a:pt x="184" y="363"/>
                </a:lnTo>
                <a:lnTo>
                  <a:pt x="184" y="371"/>
                </a:lnTo>
                <a:lnTo>
                  <a:pt x="184" y="378"/>
                </a:lnTo>
                <a:lnTo>
                  <a:pt x="184" y="382"/>
                </a:lnTo>
                <a:lnTo>
                  <a:pt x="185" y="389"/>
                </a:lnTo>
                <a:lnTo>
                  <a:pt x="185" y="395"/>
                </a:lnTo>
                <a:lnTo>
                  <a:pt x="187" y="400"/>
                </a:lnTo>
                <a:lnTo>
                  <a:pt x="189" y="404"/>
                </a:lnTo>
                <a:lnTo>
                  <a:pt x="192" y="411"/>
                </a:lnTo>
                <a:lnTo>
                  <a:pt x="193" y="416"/>
                </a:lnTo>
                <a:lnTo>
                  <a:pt x="195" y="420"/>
                </a:lnTo>
                <a:lnTo>
                  <a:pt x="198" y="427"/>
                </a:lnTo>
                <a:lnTo>
                  <a:pt x="201" y="431"/>
                </a:lnTo>
                <a:lnTo>
                  <a:pt x="204" y="436"/>
                </a:lnTo>
                <a:lnTo>
                  <a:pt x="208" y="441"/>
                </a:lnTo>
                <a:lnTo>
                  <a:pt x="211" y="446"/>
                </a:lnTo>
                <a:lnTo>
                  <a:pt x="215" y="449"/>
                </a:lnTo>
                <a:lnTo>
                  <a:pt x="219" y="452"/>
                </a:lnTo>
                <a:lnTo>
                  <a:pt x="223" y="457"/>
                </a:lnTo>
                <a:lnTo>
                  <a:pt x="227" y="460"/>
                </a:lnTo>
                <a:lnTo>
                  <a:pt x="233" y="463"/>
                </a:lnTo>
                <a:lnTo>
                  <a:pt x="238" y="466"/>
                </a:lnTo>
                <a:lnTo>
                  <a:pt x="242" y="468"/>
                </a:lnTo>
                <a:lnTo>
                  <a:pt x="247" y="469"/>
                </a:lnTo>
                <a:lnTo>
                  <a:pt x="252" y="473"/>
                </a:lnTo>
                <a:lnTo>
                  <a:pt x="258" y="474"/>
                </a:lnTo>
                <a:lnTo>
                  <a:pt x="263" y="474"/>
                </a:lnTo>
                <a:lnTo>
                  <a:pt x="269" y="474"/>
                </a:lnTo>
                <a:lnTo>
                  <a:pt x="276" y="476"/>
                </a:lnTo>
                <a:lnTo>
                  <a:pt x="280" y="474"/>
                </a:lnTo>
                <a:lnTo>
                  <a:pt x="287" y="474"/>
                </a:lnTo>
                <a:lnTo>
                  <a:pt x="293" y="473"/>
                </a:lnTo>
                <a:lnTo>
                  <a:pt x="299" y="471"/>
                </a:lnTo>
                <a:lnTo>
                  <a:pt x="306" y="469"/>
                </a:lnTo>
                <a:lnTo>
                  <a:pt x="312" y="466"/>
                </a:lnTo>
                <a:lnTo>
                  <a:pt x="318" y="463"/>
                </a:lnTo>
                <a:lnTo>
                  <a:pt x="326" y="460"/>
                </a:lnTo>
                <a:lnTo>
                  <a:pt x="331" y="455"/>
                </a:lnTo>
                <a:lnTo>
                  <a:pt x="337" y="450"/>
                </a:lnTo>
                <a:lnTo>
                  <a:pt x="342" y="444"/>
                </a:lnTo>
                <a:lnTo>
                  <a:pt x="347" y="439"/>
                </a:lnTo>
                <a:lnTo>
                  <a:pt x="350" y="433"/>
                </a:lnTo>
                <a:lnTo>
                  <a:pt x="355" y="427"/>
                </a:lnTo>
                <a:lnTo>
                  <a:pt x="358" y="420"/>
                </a:lnTo>
                <a:lnTo>
                  <a:pt x="361" y="414"/>
                </a:lnTo>
                <a:lnTo>
                  <a:pt x="361" y="409"/>
                </a:lnTo>
                <a:lnTo>
                  <a:pt x="363" y="406"/>
                </a:lnTo>
                <a:lnTo>
                  <a:pt x="364" y="403"/>
                </a:lnTo>
                <a:lnTo>
                  <a:pt x="364" y="400"/>
                </a:lnTo>
                <a:lnTo>
                  <a:pt x="364" y="395"/>
                </a:lnTo>
                <a:lnTo>
                  <a:pt x="366" y="392"/>
                </a:lnTo>
                <a:lnTo>
                  <a:pt x="366" y="389"/>
                </a:lnTo>
                <a:lnTo>
                  <a:pt x="368" y="385"/>
                </a:lnTo>
                <a:lnTo>
                  <a:pt x="368" y="381"/>
                </a:lnTo>
                <a:lnTo>
                  <a:pt x="368" y="378"/>
                </a:lnTo>
                <a:lnTo>
                  <a:pt x="368" y="373"/>
                </a:lnTo>
                <a:lnTo>
                  <a:pt x="368" y="370"/>
                </a:lnTo>
                <a:lnTo>
                  <a:pt x="368" y="366"/>
                </a:lnTo>
                <a:lnTo>
                  <a:pt x="368" y="362"/>
                </a:lnTo>
                <a:lnTo>
                  <a:pt x="368" y="359"/>
                </a:lnTo>
                <a:lnTo>
                  <a:pt x="369" y="355"/>
                </a:lnTo>
                <a:lnTo>
                  <a:pt x="368" y="351"/>
                </a:lnTo>
                <a:lnTo>
                  <a:pt x="368" y="347"/>
                </a:lnTo>
                <a:lnTo>
                  <a:pt x="368" y="343"/>
                </a:lnTo>
                <a:lnTo>
                  <a:pt x="368" y="339"/>
                </a:lnTo>
                <a:lnTo>
                  <a:pt x="368" y="336"/>
                </a:lnTo>
                <a:lnTo>
                  <a:pt x="366" y="332"/>
                </a:lnTo>
                <a:lnTo>
                  <a:pt x="366" y="328"/>
                </a:lnTo>
                <a:lnTo>
                  <a:pt x="366" y="325"/>
                </a:lnTo>
                <a:lnTo>
                  <a:pt x="364" y="319"/>
                </a:lnTo>
                <a:lnTo>
                  <a:pt x="363" y="311"/>
                </a:lnTo>
                <a:lnTo>
                  <a:pt x="361" y="305"/>
                </a:lnTo>
                <a:lnTo>
                  <a:pt x="361" y="298"/>
                </a:lnTo>
                <a:lnTo>
                  <a:pt x="360" y="292"/>
                </a:lnTo>
                <a:lnTo>
                  <a:pt x="358" y="286"/>
                </a:lnTo>
                <a:lnTo>
                  <a:pt x="356" y="281"/>
                </a:lnTo>
                <a:lnTo>
                  <a:pt x="355" y="276"/>
                </a:lnTo>
                <a:lnTo>
                  <a:pt x="353" y="271"/>
                </a:lnTo>
                <a:lnTo>
                  <a:pt x="350" y="267"/>
                </a:lnTo>
                <a:lnTo>
                  <a:pt x="350" y="263"/>
                </a:lnTo>
                <a:lnTo>
                  <a:pt x="349" y="260"/>
                </a:lnTo>
                <a:lnTo>
                  <a:pt x="347" y="257"/>
                </a:lnTo>
                <a:lnTo>
                  <a:pt x="345" y="254"/>
                </a:lnTo>
                <a:lnTo>
                  <a:pt x="344" y="249"/>
                </a:lnTo>
                <a:lnTo>
                  <a:pt x="344" y="246"/>
                </a:lnTo>
                <a:lnTo>
                  <a:pt x="342" y="240"/>
                </a:lnTo>
                <a:lnTo>
                  <a:pt x="342" y="236"/>
                </a:lnTo>
                <a:lnTo>
                  <a:pt x="341" y="232"/>
                </a:lnTo>
                <a:lnTo>
                  <a:pt x="341" y="229"/>
                </a:lnTo>
                <a:lnTo>
                  <a:pt x="341" y="222"/>
                </a:lnTo>
                <a:lnTo>
                  <a:pt x="339" y="217"/>
                </a:lnTo>
                <a:lnTo>
                  <a:pt x="339" y="213"/>
                </a:lnTo>
                <a:lnTo>
                  <a:pt x="339" y="208"/>
                </a:lnTo>
                <a:lnTo>
                  <a:pt x="339" y="203"/>
                </a:lnTo>
                <a:lnTo>
                  <a:pt x="339" y="198"/>
                </a:lnTo>
                <a:lnTo>
                  <a:pt x="341" y="194"/>
                </a:lnTo>
                <a:lnTo>
                  <a:pt x="341" y="189"/>
                </a:lnTo>
                <a:lnTo>
                  <a:pt x="341" y="183"/>
                </a:lnTo>
                <a:lnTo>
                  <a:pt x="342" y="178"/>
                </a:lnTo>
                <a:lnTo>
                  <a:pt x="342" y="173"/>
                </a:lnTo>
                <a:lnTo>
                  <a:pt x="344" y="168"/>
                </a:lnTo>
                <a:lnTo>
                  <a:pt x="344" y="164"/>
                </a:lnTo>
                <a:lnTo>
                  <a:pt x="345" y="159"/>
                </a:lnTo>
                <a:lnTo>
                  <a:pt x="345" y="156"/>
                </a:lnTo>
                <a:lnTo>
                  <a:pt x="347" y="151"/>
                </a:lnTo>
                <a:lnTo>
                  <a:pt x="349" y="148"/>
                </a:lnTo>
                <a:lnTo>
                  <a:pt x="350" y="145"/>
                </a:lnTo>
                <a:lnTo>
                  <a:pt x="350" y="141"/>
                </a:lnTo>
                <a:lnTo>
                  <a:pt x="353" y="138"/>
                </a:lnTo>
                <a:lnTo>
                  <a:pt x="358" y="133"/>
                </a:lnTo>
                <a:lnTo>
                  <a:pt x="361" y="130"/>
                </a:lnTo>
                <a:lnTo>
                  <a:pt x="364" y="127"/>
                </a:lnTo>
                <a:lnTo>
                  <a:pt x="369" y="126"/>
                </a:lnTo>
                <a:lnTo>
                  <a:pt x="374" y="126"/>
                </a:lnTo>
                <a:lnTo>
                  <a:pt x="380" y="126"/>
                </a:lnTo>
                <a:lnTo>
                  <a:pt x="385" y="126"/>
                </a:lnTo>
                <a:lnTo>
                  <a:pt x="390" y="126"/>
                </a:lnTo>
                <a:lnTo>
                  <a:pt x="396" y="127"/>
                </a:lnTo>
                <a:lnTo>
                  <a:pt x="401" y="129"/>
                </a:lnTo>
                <a:lnTo>
                  <a:pt x="406" y="130"/>
                </a:lnTo>
                <a:lnTo>
                  <a:pt x="410" y="132"/>
                </a:lnTo>
                <a:lnTo>
                  <a:pt x="415" y="133"/>
                </a:lnTo>
                <a:lnTo>
                  <a:pt x="420" y="135"/>
                </a:lnTo>
                <a:lnTo>
                  <a:pt x="425" y="137"/>
                </a:lnTo>
                <a:lnTo>
                  <a:pt x="428" y="138"/>
                </a:lnTo>
                <a:lnTo>
                  <a:pt x="428" y="1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6" name="Picture 14" descr="j0390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953000"/>
            <a:ext cx="1981200" cy="1981200"/>
          </a:xfrm>
          <a:prstGeom prst="rect">
            <a:avLst/>
          </a:prstGeom>
          <a:noFill/>
        </p:spPr>
      </p:pic>
      <p:pic>
        <p:nvPicPr>
          <p:cNvPr id="13328" name="Picture 16" descr="le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257800"/>
            <a:ext cx="1244600" cy="1244600"/>
          </a:xfrm>
          <a:prstGeom prst="rect">
            <a:avLst/>
          </a:prstGeom>
          <a:noFill/>
        </p:spPr>
      </p:pic>
      <p:pic>
        <p:nvPicPr>
          <p:cNvPr id="13329" name="Picture 17" descr="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105400"/>
            <a:ext cx="133191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Shape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An artwork is often made up of </a:t>
            </a:r>
            <a:r>
              <a:rPr lang="en-US" sz="2400" i="1">
                <a:solidFill>
                  <a:schemeClr val="bg1"/>
                </a:solidFill>
              </a:rPr>
              <a:t>positive</a:t>
            </a:r>
            <a:r>
              <a:rPr lang="en-US" sz="2400">
                <a:solidFill>
                  <a:schemeClr val="bg1"/>
                </a:solidFill>
              </a:rPr>
              <a:t> and </a:t>
            </a:r>
            <a:r>
              <a:rPr lang="en-US" sz="2400" i="1">
                <a:solidFill>
                  <a:schemeClr val="bg1"/>
                </a:solidFill>
              </a:rPr>
              <a:t>negative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i="1">
                <a:solidFill>
                  <a:schemeClr val="bg1"/>
                </a:solidFill>
              </a:rPr>
              <a:t>shapes</a:t>
            </a:r>
            <a:r>
              <a:rPr lang="en-US" sz="2400">
                <a:solidFill>
                  <a:schemeClr val="bg1"/>
                </a:solidFill>
              </a:rPr>
              <a:t>. The </a:t>
            </a:r>
            <a:r>
              <a:rPr lang="en-US" sz="2400" i="1">
                <a:solidFill>
                  <a:schemeClr val="bg1"/>
                </a:solidFill>
              </a:rPr>
              <a:t>positive shapes</a:t>
            </a:r>
            <a:r>
              <a:rPr lang="en-US" sz="2400">
                <a:solidFill>
                  <a:schemeClr val="bg1"/>
                </a:solidFill>
              </a:rPr>
              <a:t> are usually the solid objects that the artist depicts (see below). The </a:t>
            </a:r>
            <a:r>
              <a:rPr lang="en-US" sz="2400" i="1">
                <a:solidFill>
                  <a:schemeClr val="bg1"/>
                </a:solidFill>
              </a:rPr>
              <a:t>negative shapes</a:t>
            </a:r>
            <a:r>
              <a:rPr lang="en-US" sz="2400">
                <a:solidFill>
                  <a:schemeClr val="bg1"/>
                </a:solidFill>
              </a:rPr>
              <a:t> are formed by the areas around or between the objects (the sky, grass, mountains, etc)</a:t>
            </a:r>
          </a:p>
        </p:txBody>
      </p:sp>
      <p:pic>
        <p:nvPicPr>
          <p:cNvPr id="14340" name="Picture 4" descr="e and p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7848600" cy="4191000"/>
          </a:xfrm>
          <a:prstGeom prst="rect">
            <a:avLst/>
          </a:prstGeom>
          <a:noFill/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096000" y="2743200"/>
            <a:ext cx="228600" cy="595313"/>
          </a:xfrm>
          <a:prstGeom prst="downArrow">
            <a:avLst>
              <a:gd name="adj1" fmla="val 50000"/>
              <a:gd name="adj2" fmla="val 65104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895600" y="4343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2057400" y="44196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886200" y="4495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514600" y="6019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838200" y="4267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4478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A </a:t>
            </a:r>
            <a:r>
              <a:rPr lang="en-US" sz="2000" i="1">
                <a:solidFill>
                  <a:schemeClr val="bg1"/>
                </a:solidFill>
              </a:rPr>
              <a:t>form</a:t>
            </a:r>
            <a:r>
              <a:rPr lang="en-US" sz="2000">
                <a:solidFill>
                  <a:schemeClr val="bg1"/>
                </a:solidFill>
              </a:rPr>
              <a:t> is </a:t>
            </a:r>
            <a:r>
              <a:rPr lang="en-US" sz="2000" i="1">
                <a:solidFill>
                  <a:schemeClr val="bg1"/>
                </a:solidFill>
              </a:rPr>
              <a:t>3-Dimensional</a:t>
            </a:r>
            <a:r>
              <a:rPr lang="en-US" sz="2000">
                <a:solidFill>
                  <a:schemeClr val="bg1"/>
                </a:solidFill>
              </a:rPr>
              <a:t>. It has </a:t>
            </a:r>
            <a:r>
              <a:rPr lang="en-US" sz="2000" i="1">
                <a:solidFill>
                  <a:schemeClr val="bg1"/>
                </a:solidFill>
              </a:rPr>
              <a:t>height, width</a:t>
            </a:r>
            <a:r>
              <a:rPr lang="en-US" sz="2000">
                <a:solidFill>
                  <a:schemeClr val="bg1"/>
                </a:solidFill>
              </a:rPr>
              <a:t> AND </a:t>
            </a:r>
            <a:r>
              <a:rPr lang="en-US" sz="2000" i="1">
                <a:solidFill>
                  <a:schemeClr val="bg1"/>
                </a:solidFill>
              </a:rPr>
              <a:t>depth</a:t>
            </a:r>
            <a:r>
              <a:rPr lang="en-US" sz="2000">
                <a:solidFill>
                  <a:schemeClr val="bg1"/>
                </a:solidFill>
              </a:rPr>
              <a:t>. As with </a:t>
            </a:r>
            <a:r>
              <a:rPr lang="en-US" sz="2000" i="1">
                <a:solidFill>
                  <a:schemeClr val="bg1"/>
                </a:solidFill>
              </a:rPr>
              <a:t>shapes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 i="1">
                <a:solidFill>
                  <a:schemeClr val="bg1"/>
                </a:solidFill>
              </a:rPr>
              <a:t>Forms</a:t>
            </a:r>
            <a:r>
              <a:rPr lang="en-US" sz="2000">
                <a:solidFill>
                  <a:schemeClr val="bg1"/>
                </a:solidFill>
              </a:rPr>
              <a:t> can be regular and precise or irregular and organic.</a:t>
            </a: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3-D art, such as sculptures, architecture and crafts, is composed of forms. In 2-D art, artists can only create the illusion of </a:t>
            </a:r>
            <a:r>
              <a:rPr lang="en-US" sz="2000" i="1">
                <a:solidFill>
                  <a:schemeClr val="bg1"/>
                </a:solidFill>
              </a:rPr>
              <a:t>form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364" name="Picture 4" descr="Small%20Sculpture%20V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2987675" cy="4343400"/>
          </a:xfrm>
          <a:prstGeom prst="rect">
            <a:avLst/>
          </a:prstGeom>
          <a:noFill/>
        </p:spPr>
      </p:pic>
      <p:pic>
        <p:nvPicPr>
          <p:cNvPr id="15365" name="Picture 5" descr="v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320833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 In a 2-D work of art, </a:t>
            </a:r>
            <a:r>
              <a:rPr lang="en-US" sz="2000" i="1">
                <a:solidFill>
                  <a:schemeClr val="bg1"/>
                </a:solidFill>
              </a:rPr>
              <a:t>space</a:t>
            </a:r>
            <a:r>
              <a:rPr lang="en-US" sz="2000">
                <a:solidFill>
                  <a:schemeClr val="bg1"/>
                </a:solidFill>
              </a:rPr>
              <a:t> is limited to the picture plane. By using </a:t>
            </a:r>
            <a:r>
              <a:rPr lang="en-US" sz="2000" i="1">
                <a:solidFill>
                  <a:schemeClr val="bg1"/>
                </a:solidFill>
              </a:rPr>
              <a:t>color</a:t>
            </a:r>
            <a:r>
              <a:rPr lang="en-US" sz="2000">
                <a:solidFill>
                  <a:schemeClr val="bg1"/>
                </a:solidFill>
              </a:rPr>
              <a:t> and/or </a:t>
            </a:r>
            <a:r>
              <a:rPr lang="en-US" sz="2000" i="1">
                <a:solidFill>
                  <a:schemeClr val="bg1"/>
                </a:solidFill>
              </a:rPr>
              <a:t>value</a:t>
            </a:r>
            <a:r>
              <a:rPr lang="en-US" sz="2000">
                <a:solidFill>
                  <a:schemeClr val="bg1"/>
                </a:solidFill>
              </a:rPr>
              <a:t> you can make objects appear to </a:t>
            </a:r>
            <a:r>
              <a:rPr lang="en-US" sz="2000" i="1">
                <a:solidFill>
                  <a:schemeClr val="bg1"/>
                </a:solidFill>
              </a:rPr>
              <a:t>advance (</a:t>
            </a:r>
            <a:r>
              <a:rPr lang="en-US" sz="2000">
                <a:solidFill>
                  <a:schemeClr val="bg1"/>
                </a:solidFill>
              </a:rPr>
              <a:t>come forward) or </a:t>
            </a:r>
            <a:r>
              <a:rPr lang="en-US" sz="2000" i="1">
                <a:solidFill>
                  <a:schemeClr val="bg1"/>
                </a:solidFill>
              </a:rPr>
              <a:t>recede</a:t>
            </a:r>
            <a:r>
              <a:rPr lang="en-US" sz="2000">
                <a:solidFill>
                  <a:schemeClr val="bg1"/>
                </a:solidFill>
              </a:rPr>
              <a:t> (go back) into </a:t>
            </a:r>
            <a:r>
              <a:rPr lang="en-US" sz="2000" i="1">
                <a:solidFill>
                  <a:schemeClr val="bg1"/>
                </a:solidFill>
              </a:rPr>
              <a:t>space</a:t>
            </a:r>
            <a:r>
              <a:rPr lang="en-US" sz="2000">
                <a:solidFill>
                  <a:schemeClr val="bg1"/>
                </a:solidFill>
              </a:rPr>
              <a:t> to create an illusion of depth. Objects with clear surface detail appear nearer to the viewer than fuzzy or plain objects. Also, an illusion of </a:t>
            </a:r>
            <a:r>
              <a:rPr lang="en-US" sz="2000" i="1">
                <a:solidFill>
                  <a:schemeClr val="bg1"/>
                </a:solidFill>
              </a:rPr>
              <a:t>space</a:t>
            </a:r>
            <a:r>
              <a:rPr lang="en-US" sz="2000">
                <a:solidFill>
                  <a:schemeClr val="bg1"/>
                </a:solidFill>
              </a:rPr>
              <a:t> can be accomplished when objects overlap or are placed higher on the picture plane.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3505200"/>
            <a:ext cx="259080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pic>
        <p:nvPicPr>
          <p:cNvPr id="16390" name="Picture 6" descr="0-7645-5476-X_1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63775"/>
            <a:ext cx="6000750" cy="4594225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2286000" cy="9159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Objects farther away are placed higher on the picture plane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057400" y="3352800"/>
            <a:ext cx="747713" cy="409575"/>
          </a:xfrm>
          <a:prstGeom prst="rightArrow">
            <a:avLst>
              <a:gd name="adj1" fmla="val 50000"/>
              <a:gd name="adj2" fmla="val 4564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943600" y="6216650"/>
            <a:ext cx="2209800" cy="6413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Overlapping gives the illusion of space too.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562600" y="5181600"/>
            <a:ext cx="762000" cy="409575"/>
          </a:xfrm>
          <a:prstGeom prst="leftArrow">
            <a:avLst>
              <a:gd name="adj1" fmla="val 50000"/>
              <a:gd name="adj2" fmla="val 46512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6172200" y="4800600"/>
            <a:ext cx="747713" cy="409575"/>
          </a:xfrm>
          <a:prstGeom prst="rightArrow">
            <a:avLst>
              <a:gd name="adj1" fmla="val 50000"/>
              <a:gd name="adj2" fmla="val 4564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191000" y="2667000"/>
            <a:ext cx="1524000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810000" y="2362200"/>
            <a:ext cx="2971800" cy="6413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Items farther away appear less detailed or fuzzy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3733800" y="2971800"/>
            <a:ext cx="762000" cy="409575"/>
          </a:xfrm>
          <a:prstGeom prst="leftArrow">
            <a:avLst>
              <a:gd name="adj1" fmla="val 50000"/>
              <a:gd name="adj2" fmla="val 46512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As you can see in this example of </a:t>
            </a:r>
            <a:r>
              <a:rPr lang="en-US" sz="2000" i="1">
                <a:solidFill>
                  <a:schemeClr val="bg1"/>
                </a:solidFill>
              </a:rPr>
              <a:t>linear perspective</a:t>
            </a:r>
            <a:r>
              <a:rPr lang="en-US" sz="2000">
                <a:solidFill>
                  <a:schemeClr val="bg1"/>
                </a:solidFill>
              </a:rPr>
              <a:t>, in which parallel  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lines </a:t>
            </a:r>
            <a:r>
              <a:rPr lang="en-US" sz="2000" i="1">
                <a:solidFill>
                  <a:schemeClr val="bg1"/>
                </a:solidFill>
              </a:rPr>
              <a:t>recede</a:t>
            </a:r>
            <a:r>
              <a:rPr lang="en-US" sz="2000">
                <a:solidFill>
                  <a:schemeClr val="bg1"/>
                </a:solidFill>
              </a:rPr>
              <a:t> toward a common vanishing point, the illusion of 3-D space  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is created on a 2-D surface. Objects farther away are higher up on the 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picture plane, there is overlapping of buildings and less detail as the image seems farther away from the viewer.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perspectiv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839200" cy="51816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1905000"/>
            <a:ext cx="7493000" cy="6413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Objects farther away are placed higher on the</a:t>
            </a:r>
            <a:r>
              <a:rPr lang="en-US" sz="1800"/>
              <a:t> </a:t>
            </a:r>
            <a:r>
              <a:rPr lang="en-US" sz="1800">
                <a:solidFill>
                  <a:schemeClr val="tx1"/>
                </a:solidFill>
              </a:rPr>
              <a:t>picture</a:t>
            </a:r>
            <a:r>
              <a:rPr lang="en-US" sz="1800"/>
              <a:t> </a:t>
            </a:r>
            <a:r>
              <a:rPr lang="en-US" sz="1800">
                <a:solidFill>
                  <a:schemeClr val="tx1"/>
                </a:solidFill>
              </a:rPr>
              <a:t>plane and are less detailed</a:t>
            </a:r>
          </a:p>
          <a:p>
            <a:r>
              <a:rPr lang="en-US" sz="18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581400" y="2209800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76600" y="4876800"/>
            <a:ext cx="1752600" cy="11906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Buildings are overlapped to create an illusion of space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181600" y="2590800"/>
            <a:ext cx="823913" cy="381000"/>
          </a:xfrm>
          <a:prstGeom prst="rightArrow">
            <a:avLst>
              <a:gd name="adj1" fmla="val 50000"/>
              <a:gd name="adj2" fmla="val 54063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362200" y="3733800"/>
            <a:ext cx="914400" cy="381000"/>
          </a:xfrm>
          <a:prstGeom prst="leftArrow">
            <a:avLst>
              <a:gd name="adj1" fmla="val 50000"/>
              <a:gd name="adj2" fmla="val 6000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i="1">
                <a:solidFill>
                  <a:schemeClr val="bg1"/>
                </a:solidFill>
              </a:rPr>
              <a:t>Value </a:t>
            </a:r>
            <a:r>
              <a:rPr lang="en-US" sz="2800">
                <a:solidFill>
                  <a:schemeClr val="bg1"/>
                </a:solidFill>
              </a:rPr>
              <a:t>refers to the lightness and darkness of a color. </a:t>
            </a:r>
            <a:r>
              <a:rPr lang="en-US" sz="2800" i="1">
                <a:solidFill>
                  <a:schemeClr val="bg1"/>
                </a:solidFill>
              </a:rPr>
              <a:t>Value </a:t>
            </a:r>
            <a:r>
              <a:rPr lang="en-US" sz="2800">
                <a:solidFill>
                  <a:schemeClr val="bg1"/>
                </a:solidFill>
              </a:rPr>
              <a:t>is commonly known as “shading” of an object. </a:t>
            </a:r>
          </a:p>
        </p:txBody>
      </p:sp>
      <p:pic>
        <p:nvPicPr>
          <p:cNvPr id="18436" name="Picture 4" descr="value_sc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3492500" cy="1473200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91000" y="1905000"/>
            <a:ext cx="4724400" cy="16160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 </a:t>
            </a:r>
            <a:r>
              <a:rPr lang="en-US" sz="2000" i="1"/>
              <a:t>value scale</a:t>
            </a:r>
            <a:r>
              <a:rPr lang="en-US" sz="2000"/>
              <a:t>, such as this one, can show the full range of a color. This is accomplished by adding black to a color to make </a:t>
            </a:r>
            <a:r>
              <a:rPr lang="en-US" sz="2000" b="1" i="1"/>
              <a:t>shades </a:t>
            </a:r>
            <a:r>
              <a:rPr lang="en-US" sz="2000"/>
              <a:t>or adding white to a color to make </a:t>
            </a:r>
            <a:r>
              <a:rPr lang="en-US" sz="2000" b="1" i="1"/>
              <a:t>tints</a:t>
            </a:r>
            <a:r>
              <a:rPr lang="en-US" sz="2000"/>
              <a:t>.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81000" y="36576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200400" y="37338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1676400" y="37338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67000" y="4191000"/>
            <a:ext cx="152400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SHADES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4191000"/>
            <a:ext cx="1066800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TINTS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066800" y="4191000"/>
            <a:ext cx="1676400" cy="6413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ORIGINAL COLOR</a:t>
            </a:r>
          </a:p>
        </p:txBody>
      </p:sp>
      <p:pic>
        <p:nvPicPr>
          <p:cNvPr id="18444" name="Picture 12" descr="Picture%2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27425"/>
            <a:ext cx="4267200" cy="3230563"/>
          </a:xfrm>
          <a:prstGeom prst="rect">
            <a:avLst/>
          </a:prstGeom>
          <a:noFill/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066800" y="5334000"/>
            <a:ext cx="3733800" cy="1311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Accomplished artists know, that to make a drawing look as real as possible, they must show a </a:t>
            </a:r>
            <a:r>
              <a:rPr lang="en-US" sz="2000" b="1" i="1"/>
              <a:t>full value range</a:t>
            </a:r>
            <a:r>
              <a:rPr lang="en-US" sz="2000"/>
              <a:t> in their artwork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Texture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   </a:t>
            </a:r>
            <a:r>
              <a:rPr lang="en-US" sz="2000" i="1">
                <a:solidFill>
                  <a:schemeClr val="bg1"/>
                </a:solidFill>
              </a:rPr>
              <a:t>Texture</a:t>
            </a:r>
            <a:r>
              <a:rPr lang="en-US" sz="2000">
                <a:solidFill>
                  <a:schemeClr val="bg1"/>
                </a:solidFill>
              </a:rPr>
              <a:t> is the tactile quality of a surface, such as rough, smooth, sticky, fuzzy, soft or slick. Like line, </a:t>
            </a:r>
            <a:r>
              <a:rPr lang="en-US" sz="2000" i="1">
                <a:solidFill>
                  <a:schemeClr val="bg1"/>
                </a:solidFill>
              </a:rPr>
              <a:t>texture</a:t>
            </a:r>
            <a:r>
              <a:rPr lang="en-US" sz="2000">
                <a:solidFill>
                  <a:schemeClr val="bg1"/>
                </a:solidFill>
              </a:rPr>
              <a:t> can be </a:t>
            </a:r>
            <a:r>
              <a:rPr lang="en-US" sz="2000" i="1">
                <a:solidFill>
                  <a:schemeClr val="bg1"/>
                </a:solidFill>
              </a:rPr>
              <a:t>real</a:t>
            </a:r>
            <a:r>
              <a:rPr lang="en-US" sz="2000">
                <a:solidFill>
                  <a:schemeClr val="bg1"/>
                </a:solidFill>
              </a:rPr>
              <a:t> or </a:t>
            </a:r>
            <a:r>
              <a:rPr lang="en-US" sz="2000" i="1">
                <a:solidFill>
                  <a:schemeClr val="bg1"/>
                </a:solidFill>
              </a:rPr>
              <a:t>implied</a:t>
            </a:r>
            <a:r>
              <a:rPr lang="en-US" sz="2000">
                <a:solidFill>
                  <a:schemeClr val="bg1"/>
                </a:solidFill>
              </a:rPr>
              <a:t>. A </a:t>
            </a:r>
            <a:r>
              <a:rPr lang="en-US" sz="2000" i="1">
                <a:solidFill>
                  <a:schemeClr val="bg1"/>
                </a:solidFill>
              </a:rPr>
              <a:t>real texture</a:t>
            </a:r>
            <a:r>
              <a:rPr lang="en-US" sz="2000">
                <a:solidFill>
                  <a:schemeClr val="bg1"/>
                </a:solidFill>
              </a:rPr>
              <a:t> is one that can be felt, such as a piece of sandpaper, a woven mat, or animal fur. In an artwork, </a:t>
            </a:r>
            <a:r>
              <a:rPr lang="en-US" sz="2000" i="1">
                <a:solidFill>
                  <a:schemeClr val="bg1"/>
                </a:solidFill>
              </a:rPr>
              <a:t>real texture</a:t>
            </a:r>
            <a:r>
              <a:rPr lang="en-US" sz="2000">
                <a:solidFill>
                  <a:schemeClr val="bg1"/>
                </a:solidFill>
              </a:rPr>
              <a:t> can be created through thickly applied paint, glossy glazes, and gluing objects to the surface. </a:t>
            </a:r>
            <a:r>
              <a:rPr lang="en-US" sz="2000" i="1">
                <a:solidFill>
                  <a:schemeClr val="bg1"/>
                </a:solidFill>
              </a:rPr>
              <a:t>Implied texture</a:t>
            </a:r>
            <a:r>
              <a:rPr lang="en-US" sz="2000">
                <a:solidFill>
                  <a:schemeClr val="bg1"/>
                </a:solidFill>
              </a:rPr>
              <a:t> is an illusion of texture created by an artist. As you can see below, this artist created a sense of smooth water and prickly grass.</a:t>
            </a:r>
          </a:p>
        </p:txBody>
      </p:sp>
      <p:pic>
        <p:nvPicPr>
          <p:cNvPr id="19460" name="Picture 4" descr="e and p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05100"/>
            <a:ext cx="7523163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In order to understand and appreciate art, you must understand it’s language</a:t>
            </a:r>
            <a:r>
              <a:rPr lang="en-US" sz="5400">
                <a:solidFill>
                  <a:schemeClr val="bg1"/>
                </a:solidFill>
              </a:rPr>
              <a:t/>
            </a:r>
            <a:br>
              <a:rPr lang="en-US" sz="5400">
                <a:solidFill>
                  <a:schemeClr val="bg1"/>
                </a:solidFill>
              </a:rPr>
            </a:b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>
                <a:solidFill>
                  <a:schemeClr val="bg1"/>
                </a:solidFill>
              </a:rPr>
              <a:t>So, if Art is a language, what is its grammar or structure? </a:t>
            </a:r>
          </a:p>
          <a:p>
            <a:pPr algn="ctr">
              <a:buFontTx/>
              <a:buNone/>
            </a:pPr>
            <a:endParaRPr lang="en-US" sz="40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>
                <a:solidFill>
                  <a:schemeClr val="bg1"/>
                </a:solidFill>
              </a:rPr>
              <a:t>We’ll find the answer in the </a:t>
            </a:r>
          </a:p>
          <a:p>
            <a:pPr algn="ctr">
              <a:buFontTx/>
              <a:buNone/>
            </a:pPr>
            <a:r>
              <a:rPr lang="en-US" sz="4000" i="1">
                <a:solidFill>
                  <a:schemeClr val="bg1"/>
                </a:solidFill>
              </a:rPr>
              <a:t>Elements and Principles of Design</a:t>
            </a:r>
          </a:p>
        </p:txBody>
      </p:sp>
      <p:cxnSp>
        <p:nvCxnSpPr>
          <p:cNvPr id="5124" name="AutoShape 4"/>
          <p:cNvCxnSpPr>
            <a:cxnSpLocks noChangeShapeType="1"/>
          </p:cNvCxnSpPr>
          <p:nvPr/>
        </p:nvCxnSpPr>
        <p:spPr bwMode="auto">
          <a:xfrm>
            <a:off x="609600" y="2438400"/>
            <a:ext cx="7924800" cy="0"/>
          </a:xfrm>
          <a:prstGeom prst="straightConnector1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10600" cy="6553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Unity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</a:t>
            </a:r>
            <a:r>
              <a:rPr lang="en-US" sz="2400" i="1">
                <a:solidFill>
                  <a:schemeClr val="bg1"/>
                </a:solidFill>
              </a:rPr>
              <a:t>Unity</a:t>
            </a:r>
            <a:r>
              <a:rPr lang="en-US" sz="2400">
                <a:solidFill>
                  <a:schemeClr val="bg1"/>
                </a:solidFill>
              </a:rPr>
              <a:t> is a sense of cohesiveness, a feeling that all the parts of something belong or work together. This is an important </a:t>
            </a:r>
            <a:r>
              <a:rPr lang="en-US" sz="2400" i="1">
                <a:solidFill>
                  <a:schemeClr val="bg1"/>
                </a:solidFill>
              </a:rPr>
              <a:t>principle</a:t>
            </a:r>
            <a:r>
              <a:rPr lang="en-US" sz="2400">
                <a:solidFill>
                  <a:schemeClr val="bg1"/>
                </a:solidFill>
              </a:rPr>
              <a:t> because a </a:t>
            </a:r>
            <a:r>
              <a:rPr lang="en-US" sz="2400" i="1">
                <a:solidFill>
                  <a:schemeClr val="bg1"/>
                </a:solidFill>
              </a:rPr>
              <a:t>unified</a:t>
            </a:r>
            <a:r>
              <a:rPr lang="en-US" sz="2400">
                <a:solidFill>
                  <a:schemeClr val="bg1"/>
                </a:solidFill>
              </a:rPr>
              <a:t> work looks complete and orderly. There are many ways to create </a:t>
            </a:r>
            <a:r>
              <a:rPr lang="en-US" sz="2400" i="1">
                <a:solidFill>
                  <a:schemeClr val="bg1"/>
                </a:solidFill>
              </a:rPr>
              <a:t>unity</a:t>
            </a:r>
            <a:r>
              <a:rPr lang="en-US" sz="2400">
                <a:solidFill>
                  <a:schemeClr val="bg1"/>
                </a:solidFill>
              </a:rPr>
              <a:t> in a work of art; a dominant theme or idea, a </a:t>
            </a:r>
            <a:r>
              <a:rPr lang="en-US" sz="2400" i="1">
                <a:solidFill>
                  <a:schemeClr val="bg1"/>
                </a:solidFill>
              </a:rPr>
              <a:t>texture</a:t>
            </a:r>
            <a:r>
              <a:rPr lang="en-US" sz="2400">
                <a:solidFill>
                  <a:schemeClr val="bg1"/>
                </a:solidFill>
              </a:rPr>
              <a:t> or repeated </a:t>
            </a:r>
            <a:r>
              <a:rPr lang="en-US" sz="2400" i="1">
                <a:solidFill>
                  <a:schemeClr val="bg1"/>
                </a:solidFill>
              </a:rPr>
              <a:t>color, line, shape</a:t>
            </a:r>
            <a:r>
              <a:rPr lang="en-US" sz="2400">
                <a:solidFill>
                  <a:schemeClr val="bg1"/>
                </a:solidFill>
              </a:rPr>
              <a:t>, etc.</a:t>
            </a:r>
          </a:p>
        </p:txBody>
      </p:sp>
      <p:pic>
        <p:nvPicPr>
          <p:cNvPr id="25604" name="Picture 4" descr="e and p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03513"/>
            <a:ext cx="4953000" cy="4224337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477000" y="4648200"/>
            <a:ext cx="2057400" cy="11874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creates </a:t>
            </a:r>
            <a:r>
              <a:rPr lang="en-US" i="1"/>
              <a:t>unity</a:t>
            </a:r>
            <a:r>
              <a:rPr lang="en-US"/>
              <a:t> in this picture?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868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Variety</a:t>
            </a: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   </a:t>
            </a:r>
            <a:r>
              <a:rPr lang="en-US" i="1">
                <a:solidFill>
                  <a:schemeClr val="bg1"/>
                </a:solidFill>
              </a:rPr>
              <a:t>Variety</a:t>
            </a:r>
            <a:r>
              <a:rPr lang="en-US">
                <a:solidFill>
                  <a:schemeClr val="bg1"/>
                </a:solidFill>
              </a:rPr>
              <a:t> generally accompanies </a:t>
            </a:r>
            <a:r>
              <a:rPr lang="en-US" i="1">
                <a:solidFill>
                  <a:schemeClr val="bg1"/>
                </a:solidFill>
              </a:rPr>
              <a:t>unity</a:t>
            </a:r>
            <a:r>
              <a:rPr lang="en-US">
                <a:solidFill>
                  <a:schemeClr val="bg1"/>
                </a:solidFill>
              </a:rPr>
              <a:t> in a work of art; it adds visual interest by giving the eye different things to focus on. Artists create </a:t>
            </a:r>
            <a:r>
              <a:rPr lang="en-US" i="1">
                <a:solidFill>
                  <a:schemeClr val="bg1"/>
                </a:solidFill>
              </a:rPr>
              <a:t>variety</a:t>
            </a:r>
            <a:r>
              <a:rPr lang="en-US">
                <a:solidFill>
                  <a:schemeClr val="bg1"/>
                </a:solidFill>
              </a:rPr>
              <a:t> by including </a:t>
            </a:r>
            <a:r>
              <a:rPr lang="en-US" i="1">
                <a:solidFill>
                  <a:schemeClr val="bg1"/>
                </a:solidFill>
              </a:rPr>
              <a:t>shapes, textures, lines</a:t>
            </a:r>
            <a:r>
              <a:rPr lang="en-US">
                <a:solidFill>
                  <a:schemeClr val="bg1"/>
                </a:solidFill>
              </a:rPr>
              <a:t>, etc in many sizes and/or </a:t>
            </a:r>
            <a:r>
              <a:rPr lang="en-US" i="1">
                <a:solidFill>
                  <a:schemeClr val="bg1"/>
                </a:solidFill>
              </a:rPr>
              <a:t>contrast</a:t>
            </a:r>
            <a:r>
              <a:rPr lang="en-US">
                <a:solidFill>
                  <a:schemeClr val="bg1"/>
                </a:solidFill>
              </a:rPr>
              <a:t>ing colors.</a:t>
            </a:r>
          </a:p>
        </p:txBody>
      </p:sp>
      <p:pic>
        <p:nvPicPr>
          <p:cNvPr id="26628" name="Picture 4" descr="vari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24213"/>
            <a:ext cx="4876800" cy="3633787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90600" y="4267200"/>
            <a:ext cx="2286000" cy="19177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has this artist shown </a:t>
            </a:r>
            <a:r>
              <a:rPr lang="en-US" i="1"/>
              <a:t>variety</a:t>
            </a:r>
            <a:r>
              <a:rPr lang="en-US"/>
              <a:t>? What </a:t>
            </a:r>
            <a:r>
              <a:rPr lang="en-US" i="1"/>
              <a:t>elements</a:t>
            </a:r>
            <a:r>
              <a:rPr lang="en-US"/>
              <a:t> has he used to create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86800" cy="6629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Balance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There are 3 basic kinds of </a:t>
            </a:r>
            <a:r>
              <a:rPr lang="en-US" sz="2400" i="1">
                <a:solidFill>
                  <a:schemeClr val="bg1"/>
                </a:solidFill>
              </a:rPr>
              <a:t>balance; </a:t>
            </a:r>
          </a:p>
          <a:p>
            <a:pPr>
              <a:buFontTx/>
              <a:buNone/>
            </a:pPr>
            <a:r>
              <a:rPr lang="en-US" sz="2400" i="1">
                <a:solidFill>
                  <a:schemeClr val="bg1"/>
                </a:solidFill>
              </a:rPr>
              <a:t>    symmetrical</a:t>
            </a:r>
            <a:r>
              <a:rPr lang="en-US" sz="2400">
                <a:solidFill>
                  <a:schemeClr val="bg1"/>
                </a:solidFill>
              </a:rPr>
              <a:t>, </a:t>
            </a:r>
            <a:r>
              <a:rPr lang="en-US" sz="2400" i="1">
                <a:solidFill>
                  <a:schemeClr val="bg1"/>
                </a:solidFill>
              </a:rPr>
              <a:t>asymmetrical</a:t>
            </a:r>
            <a:r>
              <a:rPr lang="en-US" sz="2400">
                <a:solidFill>
                  <a:schemeClr val="bg1"/>
                </a:solidFill>
              </a:rPr>
              <a:t> and </a:t>
            </a:r>
            <a:r>
              <a:rPr lang="en-US" sz="2400" i="1">
                <a:solidFill>
                  <a:schemeClr val="bg1"/>
                </a:solidFill>
              </a:rPr>
              <a:t>radial</a:t>
            </a:r>
          </a:p>
          <a:p>
            <a:pPr>
              <a:buFontTx/>
              <a:buNone/>
            </a:pPr>
            <a:endParaRPr lang="en-US" sz="2400" i="1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i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</a:t>
            </a:r>
            <a:r>
              <a:rPr lang="en-US" sz="2400" i="1">
                <a:solidFill>
                  <a:schemeClr val="bg1"/>
                </a:solidFill>
              </a:rPr>
              <a:t>Symmetrical balance</a:t>
            </a:r>
            <a:r>
              <a:rPr lang="en-US" sz="2400">
                <a:solidFill>
                  <a:schemeClr val="bg1"/>
                </a:solidFill>
              </a:rPr>
              <a:t> occurs  when one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side of an object or painting is identical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(or nearly so)  to the other side. In nature,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the human face and butterflies are examples. 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</a:t>
            </a:r>
            <a:r>
              <a:rPr lang="en-US" sz="2400" i="1">
                <a:solidFill>
                  <a:schemeClr val="bg1"/>
                </a:solidFill>
              </a:rPr>
              <a:t>Symmetry</a:t>
            </a:r>
            <a:r>
              <a:rPr lang="en-US" sz="2400">
                <a:solidFill>
                  <a:schemeClr val="bg1"/>
                </a:solidFill>
              </a:rPr>
              <a:t> can create a sense of calmness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and formality, but  sometimes it can be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visually boring.</a:t>
            </a:r>
          </a:p>
        </p:txBody>
      </p:sp>
      <p:pic>
        <p:nvPicPr>
          <p:cNvPr id="27653" name="Picture 5" descr="e and p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763" y="0"/>
            <a:ext cx="3043237" cy="6858000"/>
          </a:xfrm>
          <a:prstGeom prst="rect">
            <a:avLst/>
          </a:prstGeom>
          <a:noFill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7543800" y="0"/>
            <a:ext cx="0" cy="685800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Balance</a:t>
            </a: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   </a:t>
            </a:r>
            <a:r>
              <a:rPr lang="en-US" sz="2800" i="1">
                <a:solidFill>
                  <a:schemeClr val="bg1"/>
                </a:solidFill>
              </a:rPr>
              <a:t>Asymmetrical balance</a:t>
            </a:r>
            <a:r>
              <a:rPr lang="en-US" sz="2800">
                <a:solidFill>
                  <a:schemeClr val="bg1"/>
                </a:solidFill>
              </a:rPr>
              <a:t> occurs when the two sides are balanced but different.  Small objects near the center may balance  out large objects 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nearer to the middle or 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large areas of  light color or 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value may  balance out small 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darker areas. </a:t>
            </a:r>
          </a:p>
          <a:p>
            <a:pPr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</a:t>
            </a:r>
            <a:r>
              <a:rPr lang="en-US" sz="2800" i="1">
                <a:solidFill>
                  <a:schemeClr val="bg1"/>
                </a:solidFill>
              </a:rPr>
              <a:t>Asymmetrical balance</a:t>
            </a:r>
            <a:r>
              <a:rPr lang="en-US" sz="2800">
                <a:solidFill>
                  <a:schemeClr val="bg1"/>
                </a:solidFill>
              </a:rPr>
              <a:t> can 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be both subtle and exciting.</a:t>
            </a:r>
          </a:p>
        </p:txBody>
      </p:sp>
      <p:pic>
        <p:nvPicPr>
          <p:cNvPr id="28677" name="Picture 5" descr="asymmetr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38" y="1752600"/>
            <a:ext cx="4157662" cy="5105400"/>
          </a:xfrm>
          <a:prstGeom prst="rect">
            <a:avLst/>
          </a:prstGeom>
          <a:noFill/>
        </p:spPr>
      </p:pic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7086600" y="1752600"/>
            <a:ext cx="152400" cy="51054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Radial Balance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When a design exhibits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>
                <a:solidFill>
                  <a:schemeClr val="bg1"/>
                </a:solidFill>
              </a:rPr>
              <a:t>radial balance</a:t>
            </a:r>
            <a:r>
              <a:rPr lang="en-US">
                <a:solidFill>
                  <a:schemeClr val="bg1"/>
                </a:solidFill>
              </a:rPr>
              <a:t>, its parts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spread out from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center.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The spokes of a wheel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is an example of </a:t>
            </a:r>
            <a:r>
              <a:rPr lang="en-US" i="1">
                <a:solidFill>
                  <a:schemeClr val="bg1"/>
                </a:solidFill>
              </a:rPr>
              <a:t>radial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>
                <a:solidFill>
                  <a:schemeClr val="bg1"/>
                </a:solidFill>
              </a:rPr>
              <a:t>balance.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i="1">
                <a:solidFill>
                  <a:schemeClr val="bg1"/>
                </a:solidFill>
              </a:rPr>
              <a:t>    Radial balance</a:t>
            </a:r>
            <a:r>
              <a:rPr lang="en-US">
                <a:solidFill>
                  <a:schemeClr val="bg1"/>
                </a:solidFill>
              </a:rPr>
              <a:t> is also </a:t>
            </a:r>
            <a:r>
              <a:rPr lang="en-US" i="1">
                <a:solidFill>
                  <a:schemeClr val="bg1"/>
                </a:solidFill>
              </a:rPr>
              <a:t>symmetrical</a:t>
            </a:r>
            <a:r>
              <a:rPr lang="en-US">
                <a:solidFill>
                  <a:schemeClr val="bg1"/>
                </a:solidFill>
              </a:rPr>
              <a:t> and often produces a graceful </a:t>
            </a:r>
            <a:r>
              <a:rPr lang="en-US" i="1">
                <a:solidFill>
                  <a:schemeClr val="bg1"/>
                </a:solidFill>
              </a:rPr>
              <a:t>rhythm</a:t>
            </a:r>
            <a:r>
              <a:rPr lang="en-US">
                <a:solidFill>
                  <a:schemeClr val="bg1"/>
                </a:solidFill>
              </a:rPr>
              <a:t> or a sense of turning.</a:t>
            </a:r>
          </a:p>
        </p:txBody>
      </p:sp>
      <p:pic>
        <p:nvPicPr>
          <p:cNvPr id="32774" name="Picture 6" descr="e and p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50292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86800" cy="6629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Contrast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   </a:t>
            </a:r>
            <a:r>
              <a:rPr lang="en-US" sz="2000">
                <a:solidFill>
                  <a:schemeClr val="bg1"/>
                </a:solidFill>
              </a:rPr>
              <a:t>The world around you is full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 of </a:t>
            </a:r>
            <a:r>
              <a:rPr lang="en-US" sz="2000" i="1">
                <a:solidFill>
                  <a:schemeClr val="bg1"/>
                </a:solidFill>
              </a:rPr>
              <a:t>contrast</a:t>
            </a:r>
            <a:r>
              <a:rPr lang="en-US" sz="2000">
                <a:solidFill>
                  <a:schemeClr val="bg1"/>
                </a:solidFill>
              </a:rPr>
              <a:t>: a red flower on 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 green plant, a smooth pond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 surrounded by a rough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shoreline, a fragile spider web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attached to a sturdy  fence post.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</a:t>
            </a:r>
            <a:r>
              <a:rPr lang="en-US" sz="2000" i="1">
                <a:solidFill>
                  <a:schemeClr val="bg1"/>
                </a:solidFill>
              </a:rPr>
              <a:t>Contrast</a:t>
            </a:r>
            <a:r>
              <a:rPr lang="en-US" sz="2000">
                <a:solidFill>
                  <a:schemeClr val="bg1"/>
                </a:solidFill>
              </a:rPr>
              <a:t> creates interest. In 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artwork, a strong </a:t>
            </a:r>
            <a:r>
              <a:rPr lang="en-US" sz="2000" i="1">
                <a:solidFill>
                  <a:schemeClr val="bg1"/>
                </a:solidFill>
              </a:rPr>
              <a:t>contrast</a:t>
            </a:r>
            <a:r>
              <a:rPr lang="en-US" sz="2000">
                <a:solidFill>
                  <a:schemeClr val="bg1"/>
                </a:solidFill>
              </a:rPr>
              <a:t> of light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and dark will draw a viewer into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a particular place in an artwork.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As will c</a:t>
            </a:r>
            <a:r>
              <a:rPr lang="en-US" sz="2000" i="1">
                <a:solidFill>
                  <a:schemeClr val="bg1"/>
                </a:solidFill>
              </a:rPr>
              <a:t>ontrast</a:t>
            </a:r>
            <a:r>
              <a:rPr lang="en-US" sz="2000">
                <a:solidFill>
                  <a:schemeClr val="bg1"/>
                </a:solidFill>
              </a:rPr>
              <a:t>s of rough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smooth areas, warm and cool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areas, straight and curved lines, 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plain and patterned areas.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   </a:t>
            </a:r>
            <a:r>
              <a:rPr lang="en-US" sz="2000">
                <a:solidFill>
                  <a:schemeClr val="bg1"/>
                </a:solidFill>
              </a:rPr>
              <a:t>What has the artist used as </a:t>
            </a:r>
            <a:r>
              <a:rPr lang="en-US" sz="2000" i="1">
                <a:solidFill>
                  <a:schemeClr val="bg1"/>
                </a:solidFill>
              </a:rPr>
              <a:t>contrasts</a:t>
            </a:r>
            <a:r>
              <a:rPr lang="en-US" sz="2000">
                <a:solidFill>
                  <a:schemeClr val="bg1"/>
                </a:solidFill>
              </a:rPr>
              <a:t>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</a:t>
            </a:r>
            <a:r>
              <a:rPr lang="en-US" sz="2000">
                <a:solidFill>
                  <a:schemeClr val="bg1"/>
                </a:solidFill>
              </a:rPr>
              <a:t>this work of art?</a:t>
            </a:r>
          </a:p>
        </p:txBody>
      </p:sp>
      <p:pic>
        <p:nvPicPr>
          <p:cNvPr id="33796" name="Picture 4" descr="e and p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838200"/>
            <a:ext cx="4492625" cy="5711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686800" cy="6858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b="1">
                <a:solidFill>
                  <a:schemeClr val="bg1"/>
                </a:solidFill>
              </a:rPr>
              <a:t>Emphasis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</a:t>
            </a:r>
            <a:r>
              <a:rPr lang="en-US" sz="2000">
                <a:solidFill>
                  <a:schemeClr val="bg1"/>
                </a:solidFill>
              </a:rPr>
              <a:t>Artists use </a:t>
            </a:r>
            <a:r>
              <a:rPr lang="en-US" sz="2000" i="1">
                <a:solidFill>
                  <a:schemeClr val="bg1"/>
                </a:solidFill>
              </a:rPr>
              <a:t>emphasis</a:t>
            </a:r>
            <a:r>
              <a:rPr lang="en-US" sz="2000">
                <a:solidFill>
                  <a:schemeClr val="bg1"/>
                </a:solidFill>
              </a:rPr>
              <a:t> to create a center of interest—the part of the work they want the viewer to notice first. Sometimes an artist chooses to </a:t>
            </a:r>
            <a:r>
              <a:rPr lang="en-US" sz="2000" i="1">
                <a:solidFill>
                  <a:schemeClr val="bg1"/>
                </a:solidFill>
              </a:rPr>
              <a:t>emphasize</a:t>
            </a:r>
            <a:r>
              <a:rPr lang="en-US" sz="2000">
                <a:solidFill>
                  <a:schemeClr val="bg1"/>
                </a:solidFill>
              </a:rPr>
              <a:t> a single </a:t>
            </a:r>
            <a:r>
              <a:rPr lang="en-US" sz="2000" i="1">
                <a:solidFill>
                  <a:schemeClr val="bg1"/>
                </a:solidFill>
              </a:rPr>
              <a:t>element of design</a:t>
            </a:r>
            <a:r>
              <a:rPr lang="en-US" sz="2000">
                <a:solidFill>
                  <a:schemeClr val="bg1"/>
                </a:solidFill>
              </a:rPr>
              <a:t> to create a center of interest. And sometimes the artist separates the center of interest from its surroundings, makes it the largest object or places it in the center of the composition.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                                                                                   In any work of art, many                                                          	                                                                        </a:t>
            </a:r>
            <a:r>
              <a:rPr lang="en-US" sz="2000" i="1">
                <a:solidFill>
                  <a:schemeClr val="bg1"/>
                </a:solidFill>
              </a:rPr>
              <a:t>elements and principles</a:t>
            </a:r>
            <a:r>
              <a:rPr lang="en-US" sz="2000">
                <a:solidFill>
                  <a:schemeClr val="bg1"/>
                </a:solidFill>
              </a:rPr>
              <a:t> work 	                                                                        together, but almost every  	                                                                        successful work </a:t>
            </a:r>
            <a:r>
              <a:rPr lang="en-US" sz="2000" i="1">
                <a:solidFill>
                  <a:schemeClr val="bg1"/>
                </a:solidFill>
              </a:rPr>
              <a:t>emphasizes</a:t>
            </a:r>
            <a:r>
              <a:rPr lang="en-US" sz="2000">
                <a:solidFill>
                  <a:schemeClr val="bg1"/>
                </a:solidFill>
              </a:rPr>
              <a:t>        	                                                                        something.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	                                                                                  What is the artist trying to 						  get us to notice first in this 						  work of art?</a:t>
            </a:r>
          </a:p>
        </p:txBody>
      </p:sp>
      <p:pic>
        <p:nvPicPr>
          <p:cNvPr id="34820" name="Picture 4" descr="e and p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1413"/>
            <a:ext cx="5867400" cy="44465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868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>
                <a:solidFill>
                  <a:schemeClr val="bg1"/>
                </a:solidFill>
              </a:rPr>
              <a:t>Pattern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Individual units or motifs repeated again and again, create a </a:t>
            </a:r>
            <a:r>
              <a:rPr lang="en-US" sz="2400" i="1">
                <a:solidFill>
                  <a:schemeClr val="bg1"/>
                </a:solidFill>
              </a:rPr>
              <a:t>pattern</a:t>
            </a:r>
            <a:r>
              <a:rPr lang="en-US" sz="2400">
                <a:solidFill>
                  <a:schemeClr val="bg1"/>
                </a:solidFill>
              </a:rPr>
              <a:t>. In nature, the hexagonal shapes in a honeycomb, stripes of a zebra and the petals of a daisy all form </a:t>
            </a:r>
            <a:r>
              <a:rPr lang="en-US" sz="2400" i="1">
                <a:solidFill>
                  <a:schemeClr val="bg1"/>
                </a:solidFill>
              </a:rPr>
              <a:t>patterns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i="1">
                <a:solidFill>
                  <a:schemeClr val="bg1"/>
                </a:solidFill>
              </a:rPr>
              <a:t>Patterns</a:t>
            </a:r>
            <a:r>
              <a:rPr lang="en-US" sz="2400">
                <a:solidFill>
                  <a:schemeClr val="bg1"/>
                </a:solidFill>
              </a:rPr>
              <a:t> can be found in the columns of buildings, a polka-dot tie or the seats of a movie theatre.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In an artwork, artists can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 use various  </a:t>
            </a:r>
            <a:r>
              <a:rPr lang="en-US" sz="2400" i="1">
                <a:solidFill>
                  <a:schemeClr val="bg1"/>
                </a:solidFill>
              </a:rPr>
              <a:t>patterns</a:t>
            </a:r>
            <a:r>
              <a:rPr lang="en-US" sz="2400">
                <a:solidFill>
                  <a:schemeClr val="bg1"/>
                </a:solidFill>
              </a:rPr>
              <a:t> to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decorate shapes or to add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</a:t>
            </a:r>
            <a:r>
              <a:rPr lang="en-US" sz="2400" i="1">
                <a:solidFill>
                  <a:schemeClr val="bg1"/>
                </a:solidFill>
              </a:rPr>
              <a:t> texture</a:t>
            </a:r>
            <a:r>
              <a:rPr lang="en-US" sz="2400">
                <a:solidFill>
                  <a:schemeClr val="bg1"/>
                </a:solidFill>
              </a:rPr>
              <a:t> to the entire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 surface. Or he or she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 may add a </a:t>
            </a:r>
            <a:r>
              <a:rPr lang="en-US" sz="2400" i="1">
                <a:solidFill>
                  <a:schemeClr val="bg1"/>
                </a:solidFill>
              </a:rPr>
              <a:t>pattern </a:t>
            </a:r>
            <a:r>
              <a:rPr lang="en-US" sz="2400">
                <a:solidFill>
                  <a:schemeClr val="bg1"/>
                </a:solidFill>
              </a:rPr>
              <a:t>to a 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small area to add visual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interest or create </a:t>
            </a:r>
            <a:r>
              <a:rPr lang="en-US" sz="2400" i="1">
                <a:solidFill>
                  <a:schemeClr val="bg1"/>
                </a:solidFill>
              </a:rPr>
              <a:t>contrast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35845" name="Picture 5" descr="e and p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51075"/>
            <a:ext cx="5029200" cy="460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6106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Proportion</a:t>
            </a: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    </a:t>
            </a:r>
            <a:r>
              <a:rPr lang="en-US" i="1">
                <a:solidFill>
                  <a:schemeClr val="bg1"/>
                </a:solidFill>
              </a:rPr>
              <a:t>Proportion</a:t>
            </a:r>
            <a:r>
              <a:rPr lang="en-US">
                <a:solidFill>
                  <a:schemeClr val="bg1"/>
                </a:solidFill>
              </a:rPr>
              <a:t> is the relative size of one thing compared to the size of something else. In the paintings below, compare the </a:t>
            </a:r>
            <a:r>
              <a:rPr lang="en-US" i="1">
                <a:solidFill>
                  <a:schemeClr val="bg1"/>
                </a:solidFill>
              </a:rPr>
              <a:t>proportion</a:t>
            </a:r>
            <a:r>
              <a:rPr lang="en-US">
                <a:solidFill>
                  <a:schemeClr val="bg1"/>
                </a:solidFill>
              </a:rPr>
              <a:t> of the objects in one painting with one another. Do the </a:t>
            </a:r>
            <a:r>
              <a:rPr lang="en-US" i="1">
                <a:solidFill>
                  <a:schemeClr val="bg1"/>
                </a:solidFill>
              </a:rPr>
              <a:t>proportions</a:t>
            </a:r>
            <a:r>
              <a:rPr lang="en-US">
                <a:solidFill>
                  <a:schemeClr val="bg1"/>
                </a:solidFill>
              </a:rPr>
              <a:t> seem correct?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4150" y="1635125"/>
            <a:ext cx="9144000" cy="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6870" name="Picture 6" descr="Friend in Need Art Print by Cassius Marcellus Cool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60738"/>
            <a:ext cx="4572000" cy="3497262"/>
          </a:xfrm>
          <a:prstGeom prst="rect">
            <a:avLst/>
          </a:prstGeom>
          <a:noFill/>
        </p:spPr>
      </p:pic>
      <p:pic>
        <p:nvPicPr>
          <p:cNvPr id="36874" name="Picture 10" descr="holic14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343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839200" cy="6705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Movement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In a work of art, </a:t>
            </a:r>
            <a:r>
              <a:rPr lang="en-US" sz="2400" i="1">
                <a:solidFill>
                  <a:schemeClr val="bg1"/>
                </a:solidFill>
              </a:rPr>
              <a:t>movement</a:t>
            </a:r>
            <a:r>
              <a:rPr lang="en-US" sz="2400">
                <a:solidFill>
                  <a:schemeClr val="bg1"/>
                </a:solidFill>
              </a:rPr>
              <a:t> may be the course that a viewer’s eye takes as it moves across the surface. Moving from color to color, shape to shape or value to value, the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eye traces a path around the picture. 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</a:t>
            </a:r>
            <a:r>
              <a:rPr lang="en-US" sz="2400">
                <a:solidFill>
                  <a:schemeClr val="bg1"/>
                </a:solidFill>
              </a:rPr>
              <a:t>Sometimes an artist will add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elements such as spirals, curves,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arrow-like shapes or diagonal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lines to convey a sense of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</a:t>
            </a:r>
            <a:r>
              <a:rPr lang="en-US" sz="2400" i="1">
                <a:solidFill>
                  <a:schemeClr val="bg1"/>
                </a:solidFill>
              </a:rPr>
              <a:t>movement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How has the artist shown </a:t>
            </a:r>
            <a:r>
              <a:rPr lang="en-US" sz="2400" i="1">
                <a:solidFill>
                  <a:schemeClr val="bg1"/>
                </a:solidFill>
              </a:rPr>
              <a:t>movement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 in this picture?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37892" name="Picture 4" descr="e and p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54647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The Elements and Principles of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800" u="sng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u="sng">
                <a:solidFill>
                  <a:schemeClr val="bg1"/>
                </a:solidFill>
              </a:rPr>
              <a:t>The Elements of Design</a:t>
            </a:r>
            <a:r>
              <a:rPr lang="en-US" sz="2800" u="sng">
                <a:solidFill>
                  <a:schemeClr val="bg1"/>
                </a:solidFill>
              </a:rPr>
              <a:t> are: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i="1">
                <a:solidFill>
                  <a:srgbClr val="FF9933"/>
                </a:solidFill>
              </a:rPr>
              <a:t>Line, Shape, Form, Space, Value,Texture and Color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These are considered to be the “grammar” of art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u="sng">
                <a:solidFill>
                  <a:schemeClr val="bg1"/>
                </a:solidFill>
              </a:rPr>
              <a:t>The Principles of Design</a:t>
            </a:r>
            <a:r>
              <a:rPr lang="en-US" sz="2800" u="sng">
                <a:solidFill>
                  <a:schemeClr val="bg1"/>
                </a:solidFill>
              </a:rPr>
              <a:t> are: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i="1">
                <a:solidFill>
                  <a:srgbClr val="FF9933"/>
                </a:solidFill>
              </a:rPr>
              <a:t>Unity, Variety, Balance, Contrast, Emphasis, Pattern, Proportion, Movement and Rhythm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These are like the “rules of grammar”; they form the guidelines that artists follow when they combine the various </a:t>
            </a:r>
            <a:r>
              <a:rPr lang="en-US" sz="2800" i="1">
                <a:solidFill>
                  <a:schemeClr val="bg1"/>
                </a:solidFill>
              </a:rPr>
              <a:t>elements of design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As you study visual art, and the world around you, you will notice that these </a:t>
            </a:r>
            <a:r>
              <a:rPr lang="en-US" sz="2800" i="1">
                <a:solidFill>
                  <a:schemeClr val="bg1"/>
                </a:solidFill>
              </a:rPr>
              <a:t>Elements and Principles</a:t>
            </a:r>
            <a:r>
              <a:rPr lang="en-US" sz="2800">
                <a:solidFill>
                  <a:schemeClr val="bg1"/>
                </a:solidFill>
              </a:rPr>
              <a:t> never appear by themselves.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106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Rhythm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 </a:t>
            </a:r>
            <a:r>
              <a:rPr lang="en-US" sz="2000" i="1">
                <a:solidFill>
                  <a:schemeClr val="bg1"/>
                </a:solidFill>
              </a:rPr>
              <a:t>Rhythm</a:t>
            </a:r>
            <a:r>
              <a:rPr lang="en-US" sz="2000">
                <a:solidFill>
                  <a:schemeClr val="bg1"/>
                </a:solidFill>
              </a:rPr>
              <a:t> is a pattern of </a:t>
            </a:r>
            <a:r>
              <a:rPr lang="en-US" sz="2000" i="1">
                <a:solidFill>
                  <a:schemeClr val="bg1"/>
                </a:solidFill>
              </a:rPr>
              <a:t>movement</a:t>
            </a:r>
            <a:r>
              <a:rPr lang="en-US" sz="2000">
                <a:solidFill>
                  <a:schemeClr val="bg1"/>
                </a:solidFill>
              </a:rPr>
              <a:t> caused by </a:t>
            </a:r>
            <a:r>
              <a:rPr lang="en-US" sz="2000" i="1">
                <a:solidFill>
                  <a:schemeClr val="bg1"/>
                </a:solidFill>
              </a:rPr>
              <a:t>colors, shapes, values, lines</a:t>
            </a:r>
            <a:r>
              <a:rPr lang="en-US" sz="2000">
                <a:solidFill>
                  <a:schemeClr val="bg1"/>
                </a:solidFill>
              </a:rPr>
              <a:t>, etc. that occur in organized </a:t>
            </a:r>
            <a:r>
              <a:rPr lang="en-US" sz="2000" i="1">
                <a:solidFill>
                  <a:schemeClr val="bg1"/>
                </a:solidFill>
              </a:rPr>
              <a:t>repetition</a:t>
            </a:r>
            <a:r>
              <a:rPr lang="en-US" sz="2000">
                <a:solidFill>
                  <a:schemeClr val="bg1"/>
                </a:solidFill>
              </a:rPr>
              <a:t>. If the </a:t>
            </a:r>
            <a:r>
              <a:rPr lang="en-US" sz="2000" i="1">
                <a:solidFill>
                  <a:schemeClr val="bg1"/>
                </a:solidFill>
              </a:rPr>
              <a:t>size, shape</a:t>
            </a:r>
            <a:r>
              <a:rPr lang="en-US" sz="2000">
                <a:solidFill>
                  <a:schemeClr val="bg1"/>
                </a:solidFill>
              </a:rPr>
              <a:t> or </a:t>
            </a:r>
            <a:r>
              <a:rPr lang="en-US" sz="2000" i="1">
                <a:solidFill>
                  <a:schemeClr val="bg1"/>
                </a:solidFill>
              </a:rPr>
              <a:t>color </a:t>
            </a:r>
            <a:r>
              <a:rPr lang="en-US" sz="2000">
                <a:solidFill>
                  <a:schemeClr val="bg1"/>
                </a:solidFill>
              </a:rPr>
              <a:t>of the repeated units is the same and if the distance between them remains constant, the </a:t>
            </a:r>
            <a:r>
              <a:rPr lang="en-US" sz="2000" i="1">
                <a:solidFill>
                  <a:schemeClr val="bg1"/>
                </a:solidFill>
              </a:rPr>
              <a:t>rhythm</a:t>
            </a:r>
            <a:r>
              <a:rPr lang="en-US" sz="2000">
                <a:solidFill>
                  <a:schemeClr val="bg1"/>
                </a:solidFill>
              </a:rPr>
              <a:t> is predictable and may even be monotonous. This is the type of </a:t>
            </a:r>
            <a:r>
              <a:rPr lang="en-US" sz="2000" i="1">
                <a:solidFill>
                  <a:schemeClr val="bg1"/>
                </a:solidFill>
              </a:rPr>
              <a:t>rhythm</a:t>
            </a:r>
            <a:r>
              <a:rPr lang="en-US" sz="2000">
                <a:solidFill>
                  <a:schemeClr val="bg1"/>
                </a:solidFill>
              </a:rPr>
              <a:t> you could find on wrapping paper or wallpaper. 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    To add </a:t>
            </a:r>
            <a:r>
              <a:rPr lang="en-US" sz="2000" i="1">
                <a:solidFill>
                  <a:schemeClr val="bg1"/>
                </a:solidFill>
              </a:rPr>
              <a:t>variety</a:t>
            </a:r>
            <a:r>
              <a:rPr lang="en-US" sz="2000">
                <a:solidFill>
                  <a:schemeClr val="bg1"/>
                </a:solidFill>
              </a:rPr>
              <a:t> and visual excitement, an artist may change the </a:t>
            </a:r>
            <a:r>
              <a:rPr lang="en-US" sz="2000" i="1">
                <a:solidFill>
                  <a:schemeClr val="bg1"/>
                </a:solidFill>
              </a:rPr>
              <a:t>size, color</a:t>
            </a:r>
            <a:r>
              <a:rPr lang="en-US" sz="2000">
                <a:solidFill>
                  <a:schemeClr val="bg1"/>
                </a:solidFill>
              </a:rPr>
              <a:t> or </a:t>
            </a:r>
            <a:r>
              <a:rPr lang="en-US" sz="2000" i="1">
                <a:solidFill>
                  <a:schemeClr val="bg1"/>
                </a:solidFill>
              </a:rPr>
              <a:t>shape</a:t>
            </a:r>
            <a:r>
              <a:rPr lang="en-US" sz="2000">
                <a:solidFill>
                  <a:schemeClr val="bg1"/>
                </a:solidFill>
              </a:rPr>
              <a:t> of the repeated units or vary the spacing between them.</a:t>
            </a: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							How does the artist show an 						interesting rhythm in this 							painting? </a:t>
            </a: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							Is the rhythm exciting or 							monotonous? How has the 						artist accomplished this?</a:t>
            </a:r>
          </a:p>
        </p:txBody>
      </p:sp>
      <p:pic>
        <p:nvPicPr>
          <p:cNvPr id="38917" name="Picture 5" descr="delaunay-robert-rhythm-joie-de-vivre-2410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06725"/>
            <a:ext cx="5143500" cy="38512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Let’s practice looking!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/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What </a:t>
            </a:r>
            <a:r>
              <a:rPr lang="en-US" sz="3600" i="1">
                <a:solidFill>
                  <a:schemeClr val="bg1"/>
                </a:solidFill>
              </a:rPr>
              <a:t>elements</a:t>
            </a:r>
            <a:r>
              <a:rPr lang="en-US" sz="3600">
                <a:solidFill>
                  <a:schemeClr val="bg1"/>
                </a:solidFill>
              </a:rPr>
              <a:t> do you see used in this geranium?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7172" name="Picture 4" descr="Red%20Geran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39975"/>
            <a:ext cx="6019800" cy="451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If you said: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i="1">
                <a:solidFill>
                  <a:schemeClr val="bg1"/>
                </a:solidFill>
              </a:rPr>
              <a:t>Color</a:t>
            </a:r>
            <a:r>
              <a:rPr lang="en-US" sz="2800" i="1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 (red and green)</a:t>
            </a:r>
          </a:p>
          <a:p>
            <a:pPr>
              <a:buFontTx/>
              <a:buNone/>
            </a:pPr>
            <a:r>
              <a:rPr lang="en-US" sz="2800" b="1" i="1">
                <a:solidFill>
                  <a:schemeClr val="bg1"/>
                </a:solidFill>
              </a:rPr>
              <a:t>Shape</a:t>
            </a:r>
            <a:r>
              <a:rPr lang="en-US" sz="2800">
                <a:solidFill>
                  <a:schemeClr val="bg1"/>
                </a:solidFill>
              </a:rPr>
              <a:t> (the outlines of flowers and leaves)</a:t>
            </a:r>
          </a:p>
          <a:p>
            <a:pPr>
              <a:buFontTx/>
              <a:buNone/>
            </a:pPr>
            <a:r>
              <a:rPr lang="en-US" sz="2800" b="1" i="1">
                <a:solidFill>
                  <a:schemeClr val="bg1"/>
                </a:solidFill>
              </a:rPr>
              <a:t> Line</a:t>
            </a:r>
            <a:r>
              <a:rPr lang="en-US" sz="2800">
                <a:solidFill>
                  <a:schemeClr val="bg1"/>
                </a:solidFill>
              </a:rPr>
              <a:t> (the stems, the veins of the leaves) and </a:t>
            </a:r>
          </a:p>
          <a:p>
            <a:pPr>
              <a:buFontTx/>
              <a:buNone/>
            </a:pPr>
            <a:r>
              <a:rPr lang="en-US" sz="2800" b="1" i="1">
                <a:solidFill>
                  <a:schemeClr val="bg1"/>
                </a:solidFill>
              </a:rPr>
              <a:t>Texture</a:t>
            </a:r>
            <a:r>
              <a:rPr lang="en-US" sz="2800" i="1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(smooth petals and furry leaves)</a:t>
            </a:r>
          </a:p>
          <a:p>
            <a:pPr>
              <a:buFontTx/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							</a:t>
            </a:r>
            <a:r>
              <a:rPr lang="en-US" sz="3600">
                <a:solidFill>
                  <a:schemeClr val="bg1"/>
                </a:solidFill>
              </a:rPr>
              <a:t>You were 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							  CORRECT!</a:t>
            </a:r>
          </a:p>
        </p:txBody>
      </p:sp>
      <p:pic>
        <p:nvPicPr>
          <p:cNvPr id="29700" name="Picture 4" descr="Red%20Geran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25775"/>
            <a:ext cx="5105400" cy="38322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What principle(s) do you see used in these pictures?</a:t>
            </a:r>
          </a:p>
          <a:p>
            <a:pPr>
              <a:buFontTx/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A glass skyscraper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								A plaid scarf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A flying bird</a:t>
            </a:r>
          </a:p>
          <a:p>
            <a:pPr>
              <a:buFontTx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8196" name="Picture 4" descr="240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1971675" cy="2717800"/>
          </a:xfrm>
          <a:prstGeom prst="rect">
            <a:avLst/>
          </a:prstGeom>
          <a:noFill/>
        </p:spPr>
      </p:pic>
      <p:pic>
        <p:nvPicPr>
          <p:cNvPr id="8197" name="Picture 5" descr="scarf_black_plaid_w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0"/>
            <a:ext cx="2447925" cy="2667000"/>
          </a:xfrm>
          <a:prstGeom prst="rect">
            <a:avLst/>
          </a:prstGeom>
          <a:noFill/>
        </p:spPr>
      </p:pic>
      <p:pic>
        <p:nvPicPr>
          <p:cNvPr id="8198" name="Picture 6" descr="flyingbi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267200"/>
            <a:ext cx="3505200" cy="202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If you said:</a:t>
            </a:r>
          </a:p>
        </p:txBody>
      </p:sp>
      <p:pic>
        <p:nvPicPr>
          <p:cNvPr id="30724" name="Picture 4" descr="2408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2320925" cy="3200400"/>
          </a:xfrm>
          <a:noFill/>
          <a:ln/>
        </p:spPr>
      </p:pic>
      <p:pic>
        <p:nvPicPr>
          <p:cNvPr id="30725" name="Picture 5" descr="scarf_black_plaid_w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81400"/>
            <a:ext cx="3006725" cy="3276600"/>
          </a:xfrm>
          <a:prstGeom prst="rect">
            <a:avLst/>
          </a:prstGeom>
          <a:noFill/>
        </p:spPr>
      </p:pic>
      <p:pic>
        <p:nvPicPr>
          <p:cNvPr id="30726" name="Picture 6" descr="flyingbi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600"/>
            <a:ext cx="4267200" cy="2468563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362200" y="1600200"/>
            <a:ext cx="1981200" cy="8223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Unity, Pattern, Proportion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5181600"/>
            <a:ext cx="3124200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Pattern, Unity, Contrast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239000" y="3581400"/>
            <a:ext cx="1752600" cy="8223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Movement, Rhythm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172200" y="4937125"/>
            <a:ext cx="2971800" cy="1920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Then you were 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7772400" cy="6096000"/>
          </a:xfrm>
        </p:spPr>
        <p:txBody>
          <a:bodyPr/>
          <a:lstStyle/>
          <a:p>
            <a:pPr algn="ctr">
              <a:buFontTx/>
              <a:buNone/>
            </a:pP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61341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Now we will be learning 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286000" y="2362200"/>
            <a:ext cx="4438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the definitions for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2133600" y="3657600"/>
            <a:ext cx="4838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our new "grammar"</a:t>
            </a: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533400" y="5029200"/>
            <a:ext cx="8324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and looking at examples for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8392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Everywhere you look, you see </a:t>
            </a:r>
            <a:r>
              <a:rPr lang="en-US" sz="2400" i="1">
                <a:solidFill>
                  <a:schemeClr val="bg1"/>
                </a:solidFill>
              </a:rPr>
              <a:t>lines.</a:t>
            </a:r>
            <a:r>
              <a:rPr lang="en-US" sz="1800" i="1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In nature you can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see lines in tree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branches:          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								In a curving river: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				                           Or in a spiders web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67000" y="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Line</a:t>
            </a:r>
          </a:p>
        </p:txBody>
      </p:sp>
      <p:pic>
        <p:nvPicPr>
          <p:cNvPr id="9222" name="Picture 6" descr="20060207010733_dead%20tree%20bra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3822700" cy="2552700"/>
          </a:xfrm>
          <a:prstGeom prst="rect">
            <a:avLst/>
          </a:prstGeom>
          <a:noFill/>
        </p:spPr>
      </p:pic>
      <p:pic>
        <p:nvPicPr>
          <p:cNvPr id="9224" name="Picture 8" descr="fiseatcre1j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25" y="3048000"/>
            <a:ext cx="2733675" cy="3219450"/>
          </a:xfrm>
          <a:prstGeom prst="rect">
            <a:avLst/>
          </a:prstGeom>
          <a:noFill/>
        </p:spPr>
      </p:pic>
      <p:pic>
        <p:nvPicPr>
          <p:cNvPr id="9225" name="Picture 9" descr="spider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81488"/>
            <a:ext cx="3429000" cy="257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996600"/>
    </a:accent1>
    <a:accent2>
      <a:srgbClr val="800000"/>
    </a:accent2>
    <a:accent3>
      <a:srgbClr val="AAAAAA"/>
    </a:accent3>
    <a:accent4>
      <a:srgbClr val="DADADA"/>
    </a:accent4>
    <a:accent5>
      <a:srgbClr val="CAB8AA"/>
    </a:accent5>
    <a:accent6>
      <a:srgbClr val="730000"/>
    </a:accent6>
    <a:hlink>
      <a:srgbClr val="6633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1751</Words>
  <Application>Microsoft Office PowerPoint</Application>
  <PresentationFormat>On-screen Show (4:3)</PresentationFormat>
  <Paragraphs>230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Slide 1</vt:lpstr>
      <vt:lpstr>In order to understand and appreciate art, you must understand it’s language </vt:lpstr>
      <vt:lpstr>The Elements and Principles of Design</vt:lpstr>
      <vt:lpstr>Let’s practice looking!  What elements do you see used in this geranium?</vt:lpstr>
      <vt:lpstr>If you said:</vt:lpstr>
      <vt:lpstr>Slide 6</vt:lpstr>
      <vt:lpstr>If you said:</vt:lpstr>
      <vt:lpstr>Slide 8</vt:lpstr>
      <vt:lpstr>Slide 9</vt:lpstr>
      <vt:lpstr>Slide 10</vt:lpstr>
      <vt:lpstr>Slide 11</vt:lpstr>
      <vt:lpstr>Slide 12</vt:lpstr>
      <vt:lpstr>Shape</vt:lpstr>
      <vt:lpstr>Shape</vt:lpstr>
      <vt:lpstr>Form</vt:lpstr>
      <vt:lpstr>Space</vt:lpstr>
      <vt:lpstr>As you can see in this example of linear perspective, in which parallel    lines recede toward a common vanishing point, the illusion of 3-D space    is created on a 2-D surface. Objects farther away are higher up on the   picture plane, there is overlapping of buildings and less detail as the image seems farther away from the viewer.</vt:lpstr>
      <vt:lpstr>Value</vt:lpstr>
      <vt:lpstr>Texture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 </dc:creator>
  <cp:lastModifiedBy>newu</cp:lastModifiedBy>
  <cp:revision>7</cp:revision>
  <dcterms:created xsi:type="dcterms:W3CDTF">2007-07-24T22:31:27Z</dcterms:created>
  <dcterms:modified xsi:type="dcterms:W3CDTF">2011-10-04T15:30:37Z</dcterms:modified>
</cp:coreProperties>
</file>